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41"/>
  </p:notesMasterIdLst>
  <p:handoutMasterIdLst>
    <p:handoutMasterId r:id="rId42"/>
  </p:handout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304" r:id="rId34"/>
    <p:sldId id="305" r:id="rId35"/>
    <p:sldId id="306" r:id="rId36"/>
    <p:sldId id="307" r:id="rId37"/>
    <p:sldId id="308" r:id="rId38"/>
    <p:sldId id="309" r:id="rId39"/>
    <p:sldId id="310" r:id="rId40"/>
  </p:sldIdLst>
  <p:sldSz cx="9144000" cy="6096000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1039B"/>
    <a:srgbClr val="AD278D"/>
    <a:srgbClr val="8C4881"/>
    <a:srgbClr val="FF6699"/>
    <a:srgbClr val="D7FA7E"/>
    <a:srgbClr val="96E3FE"/>
    <a:srgbClr val="FFFFCC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1960" autoAdjust="0"/>
  </p:normalViewPr>
  <p:slideViewPr>
    <p:cSldViewPr snapToGrid="0">
      <p:cViewPr varScale="1">
        <p:scale>
          <a:sx n="77" d="100"/>
          <a:sy n="77" d="100"/>
        </p:scale>
        <p:origin x="-108" y="-1236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478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8088" y="798513"/>
            <a:ext cx="4606925" cy="3071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88586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90133"/>
            <a:ext cx="7772400" cy="16256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54400"/>
            <a:ext cx="6400800" cy="155786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5551311"/>
            <a:ext cx="2133600" cy="42333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5672666"/>
            <a:ext cx="2895600" cy="4754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43675" y="5672667"/>
            <a:ext cx="2133600" cy="423333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17BC8824-5969-4B4B-8CE2-CFB2F18AFF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DAC45-7469-4892-B072-E5F8CE7683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467"/>
            <a:ext cx="2057400" cy="56218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467"/>
            <a:ext cx="6019800" cy="56218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EBF46-1C0E-4AA2-9FEB-AF6D8F21D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74134"/>
            <a:ext cx="5867400" cy="880533"/>
          </a:xfrm>
          <a:effectLst>
            <a:outerShdw dist="107763" sx="1000" sy="1000" algn="ctr" rotWithShape="0">
              <a:srgbClr val="790015"/>
            </a:outerShdw>
          </a:effectLst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5364" y="1557867"/>
            <a:ext cx="3481387" cy="36632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57867"/>
            <a:ext cx="3481388" cy="36632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6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0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8521"/>
            <a:ext cx="8229600" cy="4868812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43A528E-FDEF-49AA-A19C-D4FF997D14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917245"/>
            <a:ext cx="7772400" cy="12107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83745"/>
            <a:ext cx="7772400" cy="13335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48117-FD86-4971-8660-227360399B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12800"/>
            <a:ext cx="4038600" cy="4944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12800"/>
            <a:ext cx="4038600" cy="4944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8434F-D431-4205-B84D-94FE20168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123"/>
            <a:ext cx="8229600" cy="101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4545"/>
            <a:ext cx="4040188" cy="5686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33222"/>
            <a:ext cx="4040188" cy="3512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364545"/>
            <a:ext cx="4041775" cy="5686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933222"/>
            <a:ext cx="4041775" cy="3512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CB24C-EF16-44E0-B00E-90DE3F49C9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A70014-AB19-4F97-A44B-E74132E3E8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72599-8D4D-45E0-A1E9-D4E334612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42711"/>
            <a:ext cx="3008313" cy="10329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42712"/>
            <a:ext cx="5111750" cy="52027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75645"/>
            <a:ext cx="3008313" cy="41698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EC993-92BF-4E60-A390-4C9BD39844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267200"/>
            <a:ext cx="5486400" cy="5037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44689"/>
            <a:ext cx="5486400" cy="3657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70967"/>
            <a:ext cx="5486400" cy="7154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90F09-EDD1-444F-ACF9-E15B04522B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35467"/>
            <a:ext cx="8229600" cy="54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12800"/>
            <a:ext cx="8229600" cy="4944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672667"/>
            <a:ext cx="2133600" cy="42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672666"/>
            <a:ext cx="2895600" cy="47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672667"/>
            <a:ext cx="2133600" cy="42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effectLst/>
              </a:defRPr>
            </a:lvl1pPr>
          </a:lstStyle>
          <a:p>
            <a:fld id="{2179D3E0-C87D-4297-934F-F66F94FD91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0" y="5689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0" y="812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" name="Picture 10" descr="C:\Documents and Settings\carver\My Documents\Alabama\Courses\UA_Logo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15250" y="67734"/>
            <a:ext cx="14287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3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 baseline="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400" baseline="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 baseline="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 baseline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c.java.sun.com/DocWeb/api/java.util.Queue" TargetMode="External"/><Relationship Id="rId2" Type="http://schemas.openxmlformats.org/officeDocument/2006/relationships/hyperlink" Target="http://doc.java.sun.com/DocWeb/api/java.util.Stac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1347537" y="4087228"/>
            <a:ext cx="6400800" cy="1249892"/>
          </a:xfrm>
        </p:spPr>
        <p:txBody>
          <a:bodyPr/>
          <a:lstStyle/>
          <a:p>
            <a:r>
              <a:rPr lang="en-US" sz="2800" dirty="0" smtClean="0"/>
              <a:t>Lecture </a:t>
            </a:r>
            <a:r>
              <a:rPr lang="en-US" sz="2800" dirty="0" smtClean="0"/>
              <a:t>16</a:t>
            </a:r>
            <a:endParaRPr lang="en-US" sz="2800" dirty="0" smtClean="0"/>
          </a:p>
          <a:p>
            <a:r>
              <a:rPr lang="en-US" sz="2800" dirty="0" smtClean="0"/>
              <a:t>March </a:t>
            </a:r>
            <a:r>
              <a:rPr lang="en-US" sz="2800" dirty="0" smtClean="0"/>
              <a:t>22, </a:t>
            </a:r>
            <a:r>
              <a:rPr lang="en-US" sz="2800" dirty="0" smtClean="0"/>
              <a:t>2011</a:t>
            </a:r>
            <a:endParaRPr lang="en-US" sz="2800" dirty="0"/>
          </a:p>
        </p:txBody>
      </p:sp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>
          <a:xfrm>
            <a:off x="685800" y="1490133"/>
            <a:ext cx="7772400" cy="2239656"/>
          </a:xfrm>
        </p:spPr>
        <p:txBody>
          <a:bodyPr>
            <a:normAutofit/>
          </a:bodyPr>
          <a:lstStyle/>
          <a:p>
            <a:r>
              <a:rPr lang="en-US" dirty="0" smtClean="0"/>
              <a:t>Formal Methods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BC8824-5969-4B4B-8CE2-CFB2F18AFF7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21178" y="5239266"/>
            <a:ext cx="3562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Adapted from slides provided by Jason </a:t>
            </a:r>
            <a:r>
              <a:rPr lang="en-US" sz="1200" dirty="0" err="1" smtClean="0"/>
              <a:t>Hallstrom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and Murali Sitaraman (Clemson)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Language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Some specification languages are designed for particular programming languages</a:t>
            </a:r>
          </a:p>
          <a:p>
            <a:endParaRPr lang="en-US" dirty="0"/>
          </a:p>
          <a:p>
            <a:r>
              <a:rPr lang="en-US" dirty="0" smtClean="0"/>
              <a:t>Some are general purpose</a:t>
            </a:r>
          </a:p>
          <a:p>
            <a:endParaRPr lang="en-US" dirty="0"/>
          </a:p>
          <a:p>
            <a:r>
              <a:rPr lang="en-US" dirty="0" smtClean="0"/>
              <a:t>Some specification languages are integrated with programming constructs</a:t>
            </a:r>
          </a:p>
          <a:p>
            <a:endParaRPr lang="en-US" dirty="0"/>
          </a:p>
          <a:p>
            <a:r>
              <a:rPr lang="en-US" dirty="0" smtClean="0"/>
              <a:t>A few additionally integrate the ability to perform formal mathematical reasoning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411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Introduction to Mathematical Reasoning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676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the following code do to Integer I, where Foo1 and Bar1 are functions that modify their argument?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I = Foo1(I);</a:t>
            </a:r>
          </a:p>
          <a:p>
            <a:pPr marL="457200" lvl="1" indent="0">
              <a:buNone/>
            </a:pPr>
            <a:r>
              <a:rPr lang="en-US" dirty="0" smtClean="0"/>
              <a:t>I = Bar1(I);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41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Or, what does this code do to integers I and J?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I = Foo2(I,J);</a:t>
            </a:r>
          </a:p>
          <a:p>
            <a:pPr marL="457200" lvl="1" indent="0">
              <a:buNone/>
            </a:pPr>
            <a:r>
              <a:rPr lang="en-US" dirty="0" smtClean="0"/>
              <a:t>J = Bar2(I,J);</a:t>
            </a:r>
          </a:p>
          <a:p>
            <a:pPr marL="457200" lvl="1" indent="0">
              <a:buNone/>
            </a:pPr>
            <a:r>
              <a:rPr lang="en-US" dirty="0" smtClean="0"/>
              <a:t>I = Bar2(I,J);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65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Now, what does this code do to Integer I?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I = Next(I);</a:t>
            </a:r>
          </a:p>
          <a:p>
            <a:pPr marL="0" indent="0">
              <a:buNone/>
            </a:pPr>
            <a:r>
              <a:rPr lang="en-US" dirty="0" smtClean="0"/>
              <a:t>	I = </a:t>
            </a:r>
            <a:r>
              <a:rPr lang="en-US" dirty="0" err="1" smtClean="0"/>
              <a:t>Prev</a:t>
            </a:r>
            <a:r>
              <a:rPr lang="en-US" dirty="0" smtClean="0"/>
              <a:t>(I);</a:t>
            </a:r>
          </a:p>
          <a:p>
            <a:endParaRPr lang="en-US" dirty="0"/>
          </a:p>
          <a:p>
            <a:r>
              <a:rPr lang="en-US" dirty="0" smtClean="0"/>
              <a:t>How sure are we?</a:t>
            </a:r>
          </a:p>
          <a:p>
            <a:endParaRPr lang="en-US" dirty="0" smtClean="0"/>
          </a:p>
          <a:p>
            <a:r>
              <a:rPr lang="en-US" dirty="0" smtClean="0"/>
              <a:t>Have to account for bounds in our analysis</a:t>
            </a:r>
          </a:p>
          <a:p>
            <a:endParaRPr lang="en-US" dirty="0"/>
          </a:p>
          <a:p>
            <a:r>
              <a:rPr lang="en-US" dirty="0" smtClean="0"/>
              <a:t>Summary: … Need formal descriptions beyond just names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408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this code do to Integers I and J?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I = Sum (I,J);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J = Difference (I,J);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 = Difference (I,J);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How sure are we?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613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Integer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Think of </a:t>
            </a:r>
            <a:r>
              <a:rPr lang="en-US" dirty="0" err="1" smtClean="0">
                <a:solidFill>
                  <a:srgbClr val="FFFF00"/>
                </a:solidFill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 as integers in math</a:t>
            </a:r>
          </a:p>
          <a:p>
            <a:endParaRPr lang="en-US" dirty="0" smtClean="0"/>
          </a:p>
          <a:p>
            <a:r>
              <a:rPr lang="en-US" dirty="0" smtClean="0"/>
              <a:t>Constraints, for all Integers I:</a:t>
            </a:r>
          </a:p>
          <a:p>
            <a:pPr lvl="1"/>
            <a:r>
              <a:rPr lang="en-US" dirty="0" err="1" smtClean="0"/>
              <a:t>Min_Int</a:t>
            </a:r>
            <a:r>
              <a:rPr lang="en-US" dirty="0" smtClean="0"/>
              <a:t> &lt;= I &lt;= </a:t>
            </a:r>
            <a:r>
              <a:rPr lang="en-US" dirty="0" err="1" smtClean="0"/>
              <a:t>Max_Int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Next (</a:t>
            </a:r>
            <a:r>
              <a:rPr lang="en-US" dirty="0" err="1" smtClean="0"/>
              <a:t>I:Integer</a:t>
            </a:r>
            <a:r>
              <a:rPr lang="en-US" dirty="0" smtClean="0"/>
              <a:t>): Integer;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I &lt; </a:t>
            </a:r>
            <a:r>
              <a:rPr lang="en-US" dirty="0" err="1" smtClean="0"/>
              <a:t>Max_Int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Next = I + 1;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Prev</a:t>
            </a:r>
            <a:r>
              <a:rPr lang="en-US" dirty="0" smtClean="0"/>
              <a:t> (</a:t>
            </a:r>
            <a:r>
              <a:rPr lang="en-US" dirty="0" err="1" smtClean="0"/>
              <a:t>I:Integer</a:t>
            </a:r>
            <a:r>
              <a:rPr lang="en-US" dirty="0" smtClean="0"/>
              <a:t>): Integer;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I &gt; </a:t>
            </a:r>
            <a:r>
              <a:rPr lang="en-US" dirty="0" err="1" smtClean="0"/>
              <a:t>Min_Int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</a:t>
            </a:r>
            <a:r>
              <a:rPr lang="en-US" dirty="0" err="1" smtClean="0"/>
              <a:t>Prev</a:t>
            </a:r>
            <a:r>
              <a:rPr lang="en-US" dirty="0" smtClean="0"/>
              <a:t> = I – 1;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936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Integer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Can parameter values change?</a:t>
            </a:r>
          </a:p>
          <a:p>
            <a:pPr lvl="1"/>
            <a:r>
              <a:rPr lang="en-US" dirty="0" smtClean="0"/>
              <a:t>Depending on the language </a:t>
            </a:r>
          </a:p>
          <a:p>
            <a:pPr lvl="1"/>
            <a:r>
              <a:rPr lang="en-US" dirty="0" smtClean="0"/>
              <a:t>Depending on how parameters are passed in</a:t>
            </a:r>
          </a:p>
          <a:p>
            <a:endParaRPr lang="en-US" dirty="0"/>
          </a:p>
          <a:p>
            <a:r>
              <a:rPr lang="en-US" dirty="0" smtClean="0"/>
              <a:t>Need to make it clear with a specification whether or not a parameter can be modified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Operation</a:t>
            </a:r>
            <a:r>
              <a:rPr lang="en-US" sz="2400" dirty="0" smtClean="0"/>
              <a:t> Next (</a:t>
            </a:r>
            <a:r>
              <a:rPr lang="en-US" sz="2400" dirty="0" smtClean="0">
                <a:solidFill>
                  <a:srgbClr val="FFFF00"/>
                </a:solidFill>
              </a:rPr>
              <a:t>preserves</a:t>
            </a:r>
            <a:r>
              <a:rPr lang="en-US" sz="2400" dirty="0" smtClean="0"/>
              <a:t> I: Integer): Integer;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requires</a:t>
            </a:r>
            <a:r>
              <a:rPr lang="en-US" sz="2400" dirty="0" smtClean="0"/>
              <a:t> I &lt; </a:t>
            </a:r>
            <a:r>
              <a:rPr lang="en-US" sz="2400" dirty="0" err="1" smtClean="0"/>
              <a:t>Max_Int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ensures</a:t>
            </a:r>
            <a:r>
              <a:rPr lang="en-US" sz="2400" dirty="0" smtClean="0"/>
              <a:t> Next = I + 1;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915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Integer Operation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67662" y="2730845"/>
            <a:ext cx="52763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Operation</a:t>
            </a:r>
            <a:r>
              <a:rPr lang="en-US" dirty="0"/>
              <a:t> Next (</a:t>
            </a:r>
            <a:r>
              <a:rPr lang="en-US" dirty="0">
                <a:solidFill>
                  <a:srgbClr val="FFFF00"/>
                </a:solidFill>
              </a:rPr>
              <a:t>preserves</a:t>
            </a:r>
            <a:r>
              <a:rPr lang="en-US" dirty="0"/>
              <a:t> I: Integer): Integer;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</a:t>
            </a:r>
            <a:r>
              <a:rPr lang="en-US" dirty="0"/>
              <a:t>I &lt; </a:t>
            </a:r>
            <a:r>
              <a:rPr lang="en-US" dirty="0" err="1"/>
              <a:t>Max_Int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ensures</a:t>
            </a:r>
            <a:r>
              <a:rPr lang="en-US" dirty="0"/>
              <a:t> Next = I + 1;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67663" y="1289222"/>
            <a:ext cx="5276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Operation</a:t>
            </a:r>
            <a:r>
              <a:rPr lang="en-US" dirty="0"/>
              <a:t> Next </a:t>
            </a:r>
            <a:r>
              <a:rPr lang="en-US" dirty="0" smtClean="0"/>
              <a:t>(I</a:t>
            </a:r>
            <a:r>
              <a:rPr lang="en-US" dirty="0"/>
              <a:t>: Integer): Integer;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</a:t>
            </a:r>
            <a:r>
              <a:rPr lang="en-US" dirty="0"/>
              <a:t>I &lt; </a:t>
            </a:r>
            <a:r>
              <a:rPr lang="en-US" dirty="0" err="1"/>
              <a:t>Max_Int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ensures</a:t>
            </a:r>
            <a:r>
              <a:rPr lang="en-US" dirty="0"/>
              <a:t> Next = I + 1;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67662" y="4217774"/>
            <a:ext cx="52763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Operation</a:t>
            </a:r>
            <a:r>
              <a:rPr lang="en-US" dirty="0"/>
              <a:t> </a:t>
            </a:r>
            <a:r>
              <a:rPr lang="en-US" dirty="0" smtClean="0"/>
              <a:t>Increment (</a:t>
            </a:r>
            <a:r>
              <a:rPr lang="en-US" dirty="0" smtClean="0">
                <a:solidFill>
                  <a:srgbClr val="FFFF00"/>
                </a:solidFill>
              </a:rPr>
              <a:t>updates </a:t>
            </a:r>
            <a:r>
              <a:rPr lang="en-US" dirty="0" smtClean="0"/>
              <a:t>I</a:t>
            </a:r>
            <a:r>
              <a:rPr lang="en-US" dirty="0"/>
              <a:t>: Integer): Integer;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</a:t>
            </a:r>
            <a:r>
              <a:rPr lang="en-US" dirty="0"/>
              <a:t>I &lt; </a:t>
            </a:r>
            <a:r>
              <a:rPr lang="en-US" dirty="0" err="1"/>
              <a:t>Max_Int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ensures</a:t>
            </a:r>
            <a:r>
              <a:rPr lang="en-US" dirty="0"/>
              <a:t> </a:t>
            </a:r>
            <a:r>
              <a:rPr lang="en-US" dirty="0" smtClean="0"/>
              <a:t>I = #I </a:t>
            </a:r>
            <a:r>
              <a:rPr lang="en-US" dirty="0"/>
              <a:t>+ 1;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833" y="1562449"/>
            <a:ext cx="271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Ambiguous Specification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3334" y="3011625"/>
            <a:ext cx="3634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Clear Specification –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unchanged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9168" y="4494773"/>
            <a:ext cx="336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Clear Specification –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modified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98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Specify Decrement Operation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43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Requirements vs. Specifications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Requirements definition</a:t>
            </a:r>
          </a:p>
          <a:p>
            <a:pPr lvl="1"/>
            <a:r>
              <a:rPr lang="en-US" dirty="0" smtClean="0"/>
              <a:t>Intended for customers in addition to software developers</a:t>
            </a:r>
          </a:p>
          <a:p>
            <a:pPr lvl="1"/>
            <a:r>
              <a:rPr lang="en-US" dirty="0" smtClean="0"/>
              <a:t>Informal descriptions are necessary</a:t>
            </a:r>
          </a:p>
          <a:p>
            <a:endParaRPr lang="en-US" dirty="0" smtClean="0"/>
          </a:p>
          <a:p>
            <a:r>
              <a:rPr lang="en-US" dirty="0" smtClean="0"/>
              <a:t>Specification</a:t>
            </a:r>
            <a:endParaRPr lang="en-US" dirty="0" smtClean="0"/>
          </a:p>
          <a:p>
            <a:pPr lvl="1"/>
            <a:r>
              <a:rPr lang="en-US" dirty="0" smtClean="0"/>
              <a:t>For use by members of a software development team</a:t>
            </a:r>
          </a:p>
          <a:p>
            <a:pPr lvl="1"/>
            <a:r>
              <a:rPr lang="en-US" dirty="0" smtClean="0"/>
              <a:t>Formal (mathematical) descriptions are necessary</a:t>
            </a:r>
          </a:p>
        </p:txBody>
      </p:sp>
    </p:spTree>
    <p:extLst>
      <p:ext uri="{BB962C8B-B14F-4D97-AF65-F5344CB8AC3E}">
        <p14:creationId xmlns:p14="http://schemas.microsoft.com/office/powerpoint/2010/main" val="153196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Meaning of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Requirements and guarantees</a:t>
            </a:r>
          </a:p>
          <a:p>
            <a:pPr lvl="1"/>
            <a:r>
              <a:rPr lang="en-US" dirty="0" smtClean="0"/>
              <a:t>Requires clauses are preconditions</a:t>
            </a:r>
          </a:p>
          <a:p>
            <a:pPr lvl="1"/>
            <a:r>
              <a:rPr lang="en-US" dirty="0" smtClean="0"/>
              <a:t>Ensures clauses are </a:t>
            </a:r>
            <a:r>
              <a:rPr lang="en-US" dirty="0" err="1" smtClean="0"/>
              <a:t>postconditions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Callers are responsible for requirements</a:t>
            </a:r>
          </a:p>
          <a:p>
            <a:pPr lvl="1"/>
            <a:r>
              <a:rPr lang="en-US" dirty="0" smtClean="0"/>
              <a:t>Caller of Increment is responsible for making sure input I &lt; </a:t>
            </a:r>
            <a:r>
              <a:rPr lang="en-US" dirty="0" err="1" smtClean="0"/>
              <a:t>Max_Int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Guarantees hold only if callers meet their requirements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22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a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 specification can be implemented various ways</a:t>
            </a:r>
          </a:p>
          <a:p>
            <a:endParaRPr lang="en-US" dirty="0"/>
          </a:p>
          <a:p>
            <a:r>
              <a:rPr lang="en-US" dirty="0" smtClean="0"/>
              <a:t>Have to judge if code meets specification</a:t>
            </a:r>
          </a:p>
          <a:p>
            <a:endParaRPr lang="en-US" dirty="0"/>
          </a:p>
          <a:p>
            <a:r>
              <a:rPr lang="en-US" dirty="0" smtClean="0"/>
              <a:t>Example – is the code correct?</a:t>
            </a:r>
          </a:p>
          <a:p>
            <a:pPr lvl="1"/>
            <a:r>
              <a:rPr lang="en-US" dirty="0" smtClean="0"/>
              <a:t>Spec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I:Integer);</a:t>
            </a:r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…</a:t>
            </a:r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I = #I;</a:t>
            </a:r>
            <a:endParaRPr lang="en-US" dirty="0"/>
          </a:p>
          <a:p>
            <a:pPr lvl="1"/>
            <a:r>
              <a:rPr lang="en-US" dirty="0" smtClean="0"/>
              <a:t>Code</a:t>
            </a:r>
          </a:p>
          <a:p>
            <a:pPr marL="914400" lvl="2" indent="0">
              <a:buNone/>
            </a:pPr>
            <a:r>
              <a:rPr lang="en-US" dirty="0" smtClean="0"/>
              <a:t>Increment (I);</a:t>
            </a:r>
          </a:p>
          <a:p>
            <a:pPr marL="914400" lvl="2" indent="0">
              <a:buNone/>
            </a:pPr>
            <a:r>
              <a:rPr lang="en-US" dirty="0" smtClean="0"/>
              <a:t>Decrement (I);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68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Comparing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Are these two specifications the same?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Spec 1: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preserves</a:t>
            </a:r>
            <a:r>
              <a:rPr lang="en-US" dirty="0" smtClean="0"/>
              <a:t> I: Integer);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Spec 2: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I: Integer);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…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I = #I;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91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Methods for Checking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</a:p>
          <a:p>
            <a:endParaRPr lang="en-US" dirty="0"/>
          </a:p>
          <a:p>
            <a:r>
              <a:rPr lang="en-US" dirty="0" smtClean="0"/>
              <a:t>Tracing or Inspection</a:t>
            </a:r>
          </a:p>
          <a:p>
            <a:endParaRPr lang="en-US" dirty="0"/>
          </a:p>
          <a:p>
            <a:r>
              <a:rPr lang="en-US" dirty="0" smtClean="0"/>
              <a:t>Mathematical Reasoning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Goal</a:t>
            </a:r>
            <a:r>
              <a:rPr lang="en-US" dirty="0" smtClean="0"/>
              <a:t>: To prove correctness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Method</a:t>
            </a:r>
            <a:r>
              <a:rPr lang="en-US" dirty="0" smtClean="0"/>
              <a:t>: The rest of this presentation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Consequences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Can provide correctness on all valid inputs</a:t>
            </a:r>
          </a:p>
          <a:p>
            <a:pPr lvl="1"/>
            <a:r>
              <a:rPr lang="en-US" dirty="0" smtClean="0"/>
              <a:t>Can show the absence of bugs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9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Reasoning: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Example – Prove Correctness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I: Integer);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I &lt; </a:t>
            </a:r>
            <a:r>
              <a:rPr lang="en-US" dirty="0" err="1" smtClean="0"/>
              <a:t>Max_Int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I = #I;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Code: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Increment(I);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Decrement(I);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5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56765"/>
              </p:ext>
            </p:extLst>
          </p:nvPr>
        </p:nvGraphicFramePr>
        <p:xfrm>
          <a:off x="457200" y="2495378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322173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Establish the goals in state-oriented terms using a table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120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672435"/>
              </p:ext>
            </p:extLst>
          </p:nvPr>
        </p:nvGraphicFramePr>
        <p:xfrm>
          <a:off x="457200" y="2495378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I0 &lt;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Max_Int</a:t>
                      </a:r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and …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322173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Assume the requires clause at the beginning (Why?)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949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3183"/>
              </p:ext>
            </p:extLst>
          </p:nvPr>
        </p:nvGraphicFramePr>
        <p:xfrm>
          <a:off x="457200" y="2495378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I0 &lt;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Max_Int</a:t>
                      </a:r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and …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I1 = I0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+ 1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I1 - 1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322173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Assume calls work as advertised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713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Prove the goal(s) using assumptions</a:t>
            </a:r>
          </a:p>
          <a:p>
            <a:endParaRPr lang="en-US" dirty="0"/>
          </a:p>
          <a:p>
            <a:r>
              <a:rPr lang="en-US" dirty="0" smtClean="0"/>
              <a:t>Prove I2 = I0</a:t>
            </a:r>
          </a:p>
          <a:p>
            <a:pPr lvl="1"/>
            <a:r>
              <a:rPr lang="en-US" dirty="0" smtClean="0"/>
              <a:t>I2 = I1 -1 		(assumption in State 1)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= (I0 + 1) – 1 	(assumption in state 1)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= I0		(simplification)</a:t>
            </a:r>
          </a:p>
          <a:p>
            <a:endParaRPr lang="en-US" dirty="0"/>
          </a:p>
          <a:p>
            <a:r>
              <a:rPr lang="en-US" dirty="0" smtClean="0"/>
              <a:t>More proof needed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94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Interface Specification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69900" lvl="1" indent="-469900" eaLnBrk="1" hangingPunct="1">
              <a:buFont typeface="Wingdings" pitchFamily="2" charset="2"/>
              <a:buChar char=""/>
            </a:pPr>
            <a:r>
              <a:rPr lang="en-US" sz="3200" dirty="0" smtClean="0"/>
              <a:t>Serves as a contract between component users (clients) and developers (implementers)</a:t>
            </a:r>
          </a:p>
          <a:p>
            <a:pPr marL="469900" lvl="1" indent="-469900" eaLnBrk="1" hangingPunct="1">
              <a:buFont typeface="Wingdings" pitchFamily="2" charset="2"/>
              <a:buChar char=""/>
            </a:pPr>
            <a:endParaRPr lang="en-US" sz="3200" dirty="0" smtClean="0"/>
          </a:p>
          <a:p>
            <a:pPr marL="469900" lvl="1" indent="-469900" eaLnBrk="1" hangingPunct="1">
              <a:buFont typeface="Wingdings" pitchFamily="2" charset="2"/>
              <a:buChar char=""/>
            </a:pPr>
            <a:r>
              <a:rPr lang="en-US" sz="3200" dirty="0" smtClean="0"/>
              <a:t>Typically </a:t>
            </a:r>
            <a:r>
              <a:rPr lang="en-US" sz="3200" dirty="0" smtClean="0"/>
              <a:t>describes the demands on users and responsibilities for implementers</a:t>
            </a:r>
          </a:p>
          <a:p>
            <a:pPr marL="469900" lvl="1" indent="-469900" eaLnBrk="1" hangingPunct="1">
              <a:buFont typeface="Wingdings" pitchFamily="2" charset="2"/>
              <a:buChar char=""/>
            </a:pPr>
            <a:endParaRPr lang="en-US" sz="3200" dirty="0" smtClean="0"/>
          </a:p>
          <a:p>
            <a:pPr marL="469900" lvl="1" indent="-469900" eaLnBrk="1" hangingPunct="1">
              <a:buFont typeface="Wingdings" pitchFamily="2" charset="2"/>
              <a:buChar char=""/>
            </a:pPr>
            <a:r>
              <a:rPr lang="en-US" sz="3200" dirty="0" smtClean="0"/>
              <a:t>Should </a:t>
            </a:r>
            <a:r>
              <a:rPr lang="en-US" sz="3200" dirty="0" smtClean="0"/>
              <a:t>present the essentials in “user-oriented” terms (abstraction) and hide the inessentials (information hiding)</a:t>
            </a:r>
          </a:p>
        </p:txBody>
      </p:sp>
    </p:spTree>
    <p:extLst>
      <p:ext uri="{BB962C8B-B14F-4D97-AF65-F5344CB8AC3E}">
        <p14:creationId xmlns:p14="http://schemas.microsoft.com/office/powerpoint/2010/main" val="64176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360393"/>
              </p:ext>
            </p:extLst>
          </p:nvPr>
        </p:nvGraphicFramePr>
        <p:xfrm>
          <a:off x="457200" y="2495378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I0 &lt;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Max_Int</a:t>
                      </a:r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and …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I0 &lt;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Max_Int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I1 = I0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+ 1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I1 &gt;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Min_Int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– I1 - 1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322173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More assertions to be confirmed (Why?)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378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Basics of Mathematical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Suppose you are verifying code for some operation </a:t>
            </a:r>
            <a:r>
              <a:rPr lang="en-US" dirty="0" smtClean="0">
                <a:solidFill>
                  <a:srgbClr val="FFFF00"/>
                </a:solidFill>
              </a:rPr>
              <a:t>P</a:t>
            </a:r>
          </a:p>
          <a:p>
            <a:pPr lvl="1"/>
            <a:r>
              <a:rPr lang="en-US" dirty="0" smtClean="0"/>
              <a:t>Assume its </a:t>
            </a:r>
            <a:r>
              <a:rPr lang="en-US" dirty="0" smtClean="0">
                <a:solidFill>
                  <a:srgbClr val="FFFF00"/>
                </a:solidFill>
              </a:rPr>
              <a:t>required</a:t>
            </a:r>
            <a:r>
              <a:rPr lang="en-US" dirty="0" smtClean="0"/>
              <a:t> clause in state 0</a:t>
            </a:r>
          </a:p>
          <a:p>
            <a:pPr lvl="1"/>
            <a:r>
              <a:rPr lang="en-US" dirty="0" smtClean="0"/>
              <a:t>Confirm its 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clause at the end</a:t>
            </a:r>
          </a:p>
          <a:p>
            <a:endParaRPr lang="en-US" dirty="0"/>
          </a:p>
          <a:p>
            <a:r>
              <a:rPr lang="en-US" dirty="0" smtClean="0"/>
              <a:t>Suppose that </a:t>
            </a:r>
            <a:r>
              <a:rPr lang="en-US" dirty="0" smtClean="0">
                <a:solidFill>
                  <a:srgbClr val="FFFF00"/>
                </a:solidFill>
              </a:rPr>
              <a:t>P</a:t>
            </a:r>
            <a:r>
              <a:rPr lang="en-US" dirty="0" smtClean="0"/>
              <a:t> calls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</a:p>
          <a:p>
            <a:pPr lvl="1"/>
            <a:r>
              <a:rPr lang="en-US" dirty="0" smtClean="0"/>
              <a:t>Confirm the 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clause of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 in the state before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 is called. Why? </a:t>
            </a:r>
          </a:p>
          <a:p>
            <a:pPr lvl="2"/>
            <a:r>
              <a:rPr lang="en-US" dirty="0" smtClean="0"/>
              <a:t>Because caller is responsible</a:t>
            </a:r>
          </a:p>
          <a:p>
            <a:pPr lvl="1"/>
            <a:r>
              <a:rPr lang="en-US" dirty="0" smtClean="0"/>
              <a:t>Assume the 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clause of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 in the state after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. Why?</a:t>
            </a:r>
          </a:p>
          <a:p>
            <a:pPr lvl="2"/>
            <a:r>
              <a:rPr lang="en-US" dirty="0" smtClean="0"/>
              <a:t>Because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 is assumed to work</a:t>
            </a:r>
          </a:p>
          <a:p>
            <a:endParaRPr lang="en-US" dirty="0"/>
          </a:p>
          <a:p>
            <a:r>
              <a:rPr lang="en-US" dirty="0" smtClean="0"/>
              <a:t>Prove assertions to be confirmed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0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Reasoning: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Example 2 – Prove Correctness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I: Integer);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I = #I;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Code:</a:t>
            </a:r>
          </a:p>
          <a:p>
            <a:pPr marL="457200" lvl="1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FF00"/>
                </a:solidFill>
              </a:rPr>
              <a:t>If</a:t>
            </a:r>
            <a:r>
              <a:rPr lang="en-US" dirty="0" smtClean="0"/>
              <a:t> (I &lt; </a:t>
            </a:r>
            <a:r>
              <a:rPr lang="en-US" dirty="0" err="1" smtClean="0"/>
              <a:t>Max_Int</a:t>
            </a:r>
            <a:r>
              <a:rPr lang="en-US" dirty="0" smtClean="0"/>
              <a:t>()) </a:t>
            </a:r>
            <a:r>
              <a:rPr lang="en-US" dirty="0" smtClean="0">
                <a:solidFill>
                  <a:srgbClr val="FFFF00"/>
                </a:solidFill>
              </a:rPr>
              <a:t>then</a:t>
            </a: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marL="457200" lvl="1" indent="0">
              <a:buNone/>
            </a:pPr>
            <a:r>
              <a:rPr lang="en-US" dirty="0" smtClean="0"/>
              <a:t>			Increment(I);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	Decrement(I);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end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12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Reasoning: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Example 2 – Prove Correctness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specs are the same</a:t>
            </a:r>
          </a:p>
          <a:p>
            <a:endParaRPr lang="en-US" dirty="0" smtClean="0"/>
          </a:p>
          <a:p>
            <a:r>
              <a:rPr lang="en-US" dirty="0" smtClean="0"/>
              <a:t>Spec: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I: Integer);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I = #I;</a:t>
            </a:r>
          </a:p>
          <a:p>
            <a:endParaRPr lang="en-US" dirty="0" smtClean="0"/>
          </a:p>
          <a:p>
            <a:r>
              <a:rPr lang="en-US" dirty="0"/>
              <a:t>Spec: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Operation</a:t>
            </a:r>
            <a:r>
              <a:rPr lang="en-US" dirty="0"/>
              <a:t> </a:t>
            </a:r>
            <a:r>
              <a:rPr lang="en-US" dirty="0" err="1"/>
              <a:t>Do_Nothing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FF00"/>
                </a:solidFill>
              </a:rPr>
              <a:t>restores </a:t>
            </a:r>
            <a:r>
              <a:rPr lang="en-US" dirty="0" smtClean="0"/>
              <a:t>I</a:t>
            </a:r>
            <a:r>
              <a:rPr lang="en-US" dirty="0"/>
              <a:t>: Integer);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7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 smtClean="0">
                <a:solidFill>
                  <a:srgbClr val="FFFF00"/>
                </a:solidFill>
              </a:rPr>
              <a:t>Example 2 </a:t>
            </a:r>
            <a:r>
              <a:rPr lang="en-US" dirty="0">
                <a:solidFill>
                  <a:srgbClr val="FFFF00"/>
                </a:solidFill>
              </a:rPr>
              <a:t>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034095"/>
              </p:ext>
            </p:extLst>
          </p:nvPr>
        </p:nvGraphicFramePr>
        <p:xfrm>
          <a:off x="457200" y="1716903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97"/>
                <a:gridCol w="2347784"/>
                <a:gridCol w="2063578"/>
                <a:gridCol w="1717590"/>
                <a:gridCol w="15569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(I &lt; </a:t>
                      </a:r>
                      <a:r>
                        <a:rPr lang="en-US" dirty="0" err="1" smtClean="0"/>
                        <a:t>Max_Int</a:t>
                      </a:r>
                      <a:r>
                        <a:rPr lang="en-US" dirty="0" smtClean="0"/>
                        <a:t>())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091340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Establish the goals in state-oriented terms using a table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389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 smtClean="0">
                <a:solidFill>
                  <a:srgbClr val="FFFF00"/>
                </a:solidFill>
              </a:rPr>
              <a:t>Example 2 </a:t>
            </a:r>
            <a:r>
              <a:rPr lang="en-US" dirty="0">
                <a:solidFill>
                  <a:srgbClr val="FFFF00"/>
                </a:solidFill>
              </a:rPr>
              <a:t>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928744"/>
              </p:ext>
            </p:extLst>
          </p:nvPr>
        </p:nvGraphicFramePr>
        <p:xfrm>
          <a:off x="457200" y="1716903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97"/>
                <a:gridCol w="2347784"/>
                <a:gridCol w="2063578"/>
                <a:gridCol w="1717590"/>
                <a:gridCol w="15569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(I &lt; </a:t>
                      </a:r>
                      <a:r>
                        <a:rPr lang="en-US" dirty="0" err="1" smtClean="0"/>
                        <a:t>Max_Int</a:t>
                      </a:r>
                      <a:r>
                        <a:rPr lang="en-US" dirty="0" smtClean="0"/>
                        <a:t>())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091340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Establish the conditions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048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 smtClean="0">
                <a:solidFill>
                  <a:srgbClr val="FFFF00"/>
                </a:solidFill>
              </a:rPr>
              <a:t>Example 2 </a:t>
            </a:r>
            <a:r>
              <a:rPr lang="en-US" dirty="0">
                <a:solidFill>
                  <a:srgbClr val="FFFF00"/>
                </a:solidFill>
              </a:rPr>
              <a:t>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2117167"/>
              </p:ext>
            </p:extLst>
          </p:nvPr>
        </p:nvGraphicFramePr>
        <p:xfrm>
          <a:off x="457200" y="1716903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97"/>
                <a:gridCol w="2347784"/>
                <a:gridCol w="2051222"/>
                <a:gridCol w="1729946"/>
                <a:gridCol w="15569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(I &lt; </a:t>
                      </a:r>
                      <a:r>
                        <a:rPr lang="en-US" dirty="0" err="1" smtClean="0"/>
                        <a:t>Max_Int</a:t>
                      </a:r>
                      <a:r>
                        <a:rPr lang="en-US" dirty="0" smtClean="0"/>
                        <a:t>())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not(I0</a:t>
                      </a:r>
                      <a:r>
                        <a:rPr lang="en-US" baseline="0" dirty="0" smtClean="0"/>
                        <a:t> &lt; </a:t>
                      </a:r>
                      <a:r>
                        <a:rPr lang="en-US" baseline="0" dirty="0" err="1" smtClean="0"/>
                        <a:t>max_int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I4</a:t>
                      </a:r>
                      <a:r>
                        <a:rPr lang="en-US" baseline="0" dirty="0" smtClean="0"/>
                        <a:t> = I0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I4 = I3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091340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Establish sub-goals for different conditions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973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 smtClean="0">
                <a:solidFill>
                  <a:srgbClr val="FFFF00"/>
                </a:solidFill>
              </a:rPr>
              <a:t>Example 2 </a:t>
            </a:r>
            <a:r>
              <a:rPr lang="en-US" dirty="0">
                <a:solidFill>
                  <a:srgbClr val="FFFF00"/>
                </a:solidFill>
              </a:rPr>
              <a:t>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130917"/>
              </p:ext>
            </p:extLst>
          </p:nvPr>
        </p:nvGraphicFramePr>
        <p:xfrm>
          <a:off x="457200" y="1716903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97"/>
                <a:gridCol w="2347784"/>
                <a:gridCol w="2051222"/>
                <a:gridCol w="1729946"/>
                <a:gridCol w="15569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(I &lt; </a:t>
                      </a:r>
                      <a:r>
                        <a:rPr lang="en-US" dirty="0" err="1" smtClean="0"/>
                        <a:t>Max_Int</a:t>
                      </a:r>
                      <a:r>
                        <a:rPr lang="en-US" dirty="0" smtClean="0"/>
                        <a:t>())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I1 = I0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I2 = I1 + 1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I3 = I2 - 1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not(I0</a:t>
                      </a:r>
                      <a:r>
                        <a:rPr lang="en-US" baseline="0" dirty="0" smtClean="0"/>
                        <a:t> &lt; </a:t>
                      </a:r>
                      <a:r>
                        <a:rPr lang="en-US" baseline="0" dirty="0" err="1" smtClean="0"/>
                        <a:t>max_int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I4</a:t>
                      </a:r>
                      <a:r>
                        <a:rPr lang="en-US" baseline="0" dirty="0" smtClean="0"/>
                        <a:t> = I0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I4 = I3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091340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Fill in other assumptions and obligations as before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7548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2 – Prove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Prove the </a:t>
            </a:r>
            <a:r>
              <a:rPr lang="en-US" dirty="0" err="1" smtClean="0"/>
              <a:t>subgoal</a:t>
            </a:r>
            <a:r>
              <a:rPr lang="en-US" dirty="0" smtClean="0"/>
              <a:t>(s)</a:t>
            </a:r>
          </a:p>
          <a:p>
            <a:endParaRPr lang="en-US" dirty="0"/>
          </a:p>
          <a:p>
            <a:r>
              <a:rPr lang="en-US" dirty="0" smtClean="0"/>
              <a:t>4.1 Case: not(I0 &lt; </a:t>
            </a:r>
            <a:r>
              <a:rPr lang="en-US" dirty="0" err="1" smtClean="0"/>
              <a:t>max_int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Prove I4 = I0</a:t>
            </a:r>
          </a:p>
          <a:p>
            <a:pPr lvl="1"/>
            <a:r>
              <a:rPr lang="en-US" dirty="0" smtClean="0"/>
              <a:t>True from assumption</a:t>
            </a:r>
          </a:p>
          <a:p>
            <a:endParaRPr lang="en-US" dirty="0"/>
          </a:p>
          <a:p>
            <a:r>
              <a:rPr lang="en-US" dirty="0" smtClean="0"/>
              <a:t>4.2 Case: (I0 &lt; </a:t>
            </a:r>
            <a:r>
              <a:rPr lang="en-US" dirty="0" err="1" smtClean="0"/>
              <a:t>max_int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Prove I4 = I0</a:t>
            </a:r>
          </a:p>
          <a:p>
            <a:pPr lvl="2"/>
            <a:r>
              <a:rPr lang="en-US" dirty="0" smtClean="0"/>
              <a:t>Prove: I3 = I0		(assumption in state 4)</a:t>
            </a:r>
          </a:p>
          <a:p>
            <a:pPr lvl="2"/>
            <a:r>
              <a:rPr lang="en-US" dirty="0" smtClean="0"/>
              <a:t>Prove: (I2 – 1) = I0		(assumption in state 3)</a:t>
            </a:r>
          </a:p>
          <a:p>
            <a:pPr lvl="2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5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2 – Prove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the condition (I0 &lt; </a:t>
            </a:r>
            <a:r>
              <a:rPr lang="en-US" dirty="0" err="1" smtClean="0"/>
              <a:t>max_int</a:t>
            </a:r>
            <a:r>
              <a:rPr lang="en-US" dirty="0" smtClean="0"/>
              <a:t>), additional proofs are needed</a:t>
            </a:r>
          </a:p>
          <a:p>
            <a:endParaRPr lang="en-US" dirty="0"/>
          </a:p>
          <a:p>
            <a:r>
              <a:rPr lang="en-US" dirty="0" smtClean="0"/>
              <a:t>These proofs of assertion to be confirmed in States 1 and 2 are left as exercises.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68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Informal Specification: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Examples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C++ STL Template specifications</a:t>
            </a:r>
          </a:p>
          <a:p>
            <a:r>
              <a:rPr lang="en-US" dirty="0" smtClean="0"/>
              <a:t>Java </a:t>
            </a:r>
            <a:r>
              <a:rPr lang="en-US" dirty="0" err="1" smtClean="0"/>
              <a:t>util</a:t>
            </a:r>
            <a:r>
              <a:rPr lang="en-US" dirty="0" smtClean="0"/>
              <a:t> component specifications</a:t>
            </a:r>
          </a:p>
          <a:p>
            <a:pPr lvl="1"/>
            <a:r>
              <a:rPr lang="en-US" sz="2600" dirty="0">
                <a:hlinkClick r:id="rId2"/>
              </a:rPr>
              <a:t>http://</a:t>
            </a:r>
            <a:r>
              <a:rPr lang="en-US" sz="2600" dirty="0" smtClean="0">
                <a:hlinkClick r:id="rId2"/>
              </a:rPr>
              <a:t>doc.java.sun.com/DocWeb/api/java.util.Stack</a:t>
            </a:r>
            <a:endParaRPr lang="en-US" sz="2600" dirty="0" smtClean="0"/>
          </a:p>
          <a:p>
            <a:pPr lvl="1"/>
            <a:r>
              <a:rPr lang="en-US" sz="2600" dirty="0">
                <a:hlinkClick r:id="rId3"/>
              </a:rPr>
              <a:t>http://doc.java.sun.com/DocWeb/api/java.util.Queue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Questions for discussion</a:t>
            </a:r>
          </a:p>
          <a:p>
            <a:pPr lvl="1"/>
            <a:r>
              <a:rPr lang="en-US" dirty="0" smtClean="0"/>
              <a:t>Do they support information hiding?</a:t>
            </a:r>
          </a:p>
          <a:p>
            <a:pPr lvl="1"/>
            <a:r>
              <a:rPr lang="en-US" dirty="0" smtClean="0"/>
              <a:t>Do they support abstraction?</a:t>
            </a:r>
          </a:p>
          <a:p>
            <a:pPr lvl="1"/>
            <a:r>
              <a:rPr lang="en-US" dirty="0" smtClean="0"/>
              <a:t>Can they generalize?</a:t>
            </a:r>
          </a:p>
          <a:p>
            <a:pPr lvl="1"/>
            <a:r>
              <a:rPr lang="en-US" dirty="0" smtClean="0"/>
              <a:t>Is it possible to make them unambiguous?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04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Informal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Straightforward descriptions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Push</a:t>
            </a:r>
            <a:r>
              <a:rPr lang="en-US" dirty="0" smtClean="0"/>
              <a:t> pushes an object on a stack</a:t>
            </a:r>
          </a:p>
          <a:p>
            <a:pPr lvl="1"/>
            <a:r>
              <a:rPr lang="en-US" dirty="0" smtClean="0"/>
              <a:t>How much do they help?</a:t>
            </a:r>
          </a:p>
          <a:p>
            <a:endParaRPr lang="en-US" dirty="0"/>
          </a:p>
          <a:p>
            <a:r>
              <a:rPr lang="en-US" dirty="0" smtClean="0"/>
              <a:t>Use of metaphors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FFFF00"/>
                </a:solidFill>
              </a:rPr>
              <a:t>Queue</a:t>
            </a:r>
            <a:r>
              <a:rPr lang="en-US" dirty="0" smtClean="0"/>
              <a:t> is like a line at a fast food restaurant</a:t>
            </a:r>
          </a:p>
          <a:p>
            <a:pPr lvl="1"/>
            <a:r>
              <a:rPr lang="en-US" dirty="0" smtClean="0"/>
              <a:t>Do they generalize?</a:t>
            </a:r>
          </a:p>
          <a:p>
            <a:endParaRPr lang="en-US" dirty="0"/>
          </a:p>
          <a:p>
            <a:r>
              <a:rPr lang="en-US" dirty="0" smtClean="0"/>
              <a:t>Use of implementation details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Push</a:t>
            </a:r>
            <a:r>
              <a:rPr lang="en-US" dirty="0" smtClean="0"/>
              <a:t> behaves like </a:t>
            </a:r>
            <a:r>
              <a:rPr lang="en-US" dirty="0" err="1" smtClean="0"/>
              <a:t>AddElement</a:t>
            </a:r>
            <a:r>
              <a:rPr lang="en-US" dirty="0" smtClean="0"/>
              <a:t> method on Vector</a:t>
            </a:r>
          </a:p>
          <a:p>
            <a:pPr lvl="1"/>
            <a:r>
              <a:rPr lang="en-US" dirty="0" smtClean="0"/>
              <a:t>Is this appropriate for a user-oriented cover story?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267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Informal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Bertrand Meyer’s article on Formal Specifications in </a:t>
            </a:r>
            <a:r>
              <a:rPr lang="en-US" i="1" dirty="0" smtClean="0"/>
              <a:t>IEEE Computer</a:t>
            </a:r>
          </a:p>
          <a:p>
            <a:endParaRPr lang="en-US" i="1" dirty="0"/>
          </a:p>
          <a:p>
            <a:r>
              <a:rPr lang="en-US" dirty="0" smtClean="0"/>
              <a:t>Problems with even very carefully designed informal specs</a:t>
            </a:r>
          </a:p>
          <a:p>
            <a:pPr lvl="1"/>
            <a:r>
              <a:rPr lang="en-US" dirty="0" smtClean="0"/>
              <a:t>Contradiction</a:t>
            </a:r>
          </a:p>
          <a:p>
            <a:pPr lvl="1"/>
            <a:r>
              <a:rPr lang="en-US" dirty="0" smtClean="0"/>
              <a:t>Noise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917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Formal Interface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Communicates precisely the demands and responsibilities to component users and developers</a:t>
            </a:r>
          </a:p>
          <a:p>
            <a:endParaRPr lang="en-US" dirty="0"/>
          </a:p>
          <a:p>
            <a:r>
              <a:rPr lang="en-US" dirty="0" smtClean="0"/>
              <a:t>Allows for independent development of client and implementation components in parallel in a team environment</a:t>
            </a:r>
          </a:p>
          <a:p>
            <a:endParaRPr lang="en-US" dirty="0"/>
          </a:p>
          <a:p>
            <a:r>
              <a:rPr lang="en-US" dirty="0" smtClean="0"/>
              <a:t>Minimizes integration costs	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708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Reasoning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Specifications make it possible to formally reason about correctness of software</a:t>
            </a:r>
          </a:p>
          <a:p>
            <a:endParaRPr lang="en-US" dirty="0"/>
          </a:p>
          <a:p>
            <a:r>
              <a:rPr lang="en-US" dirty="0" smtClean="0"/>
              <a:t>Such reasoning may be manual or mechanical (i.e. with automate support)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93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Languages for Formal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ANNA (and SPARK) for Ada</a:t>
            </a:r>
          </a:p>
          <a:p>
            <a:r>
              <a:rPr lang="en-US" dirty="0" smtClean="0"/>
              <a:t>JML for Java</a:t>
            </a:r>
          </a:p>
          <a:p>
            <a:r>
              <a:rPr lang="en-US" dirty="0" smtClean="0"/>
              <a:t>Larch/C++ for C++</a:t>
            </a:r>
          </a:p>
          <a:p>
            <a:r>
              <a:rPr lang="en-US" dirty="0" smtClean="0"/>
              <a:t>Spec# for C3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Eiffel</a:t>
            </a:r>
          </a:p>
          <a:p>
            <a:r>
              <a:rPr lang="en-US" dirty="0" smtClean="0"/>
              <a:t>RESOLVE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VDM</a:t>
            </a:r>
          </a:p>
          <a:p>
            <a:r>
              <a:rPr lang="en-US" dirty="0"/>
              <a:t>Z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423066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Theme">
  <a:themeElements>
    <a:clrScheme name="Template 1">
      <a:dk1>
        <a:srgbClr val="660000"/>
      </a:dk1>
      <a:lt1>
        <a:srgbClr val="FFFFFF"/>
      </a:lt1>
      <a:dk2>
        <a:srgbClr val="800000"/>
      </a:dk2>
      <a:lt2>
        <a:srgbClr val="FFFFCC"/>
      </a:lt2>
      <a:accent1>
        <a:srgbClr val="BE7960"/>
      </a:accent1>
      <a:accent2>
        <a:srgbClr val="CC6600"/>
      </a:accent2>
      <a:accent3>
        <a:srgbClr val="C0AAAA"/>
      </a:accent3>
      <a:accent4>
        <a:srgbClr val="DADADA"/>
      </a:accent4>
      <a:accent5>
        <a:srgbClr val="DBBEB6"/>
      </a:accent5>
      <a:accent6>
        <a:srgbClr val="B95C00"/>
      </a:accent6>
      <a:hlink>
        <a:srgbClr val="FFCC66"/>
      </a:hlink>
      <a:folHlink>
        <a:srgbClr val="CC3300"/>
      </a:folHlink>
    </a:clrScheme>
    <a:fontScheme name="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LectureTheme</Template>
  <TotalTime>10402</TotalTime>
  <Words>1445</Words>
  <Application>Microsoft Office PowerPoint</Application>
  <PresentationFormat>Custom</PresentationFormat>
  <Paragraphs>467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LectureTheme</vt:lpstr>
      <vt:lpstr>Formal Methods</vt:lpstr>
      <vt:lpstr>Requirements vs. Specifications</vt:lpstr>
      <vt:lpstr>Interface Specification</vt:lpstr>
      <vt:lpstr>Informal Specification: Examples</vt:lpstr>
      <vt:lpstr>Informal Specifications</vt:lpstr>
      <vt:lpstr>Informal Specifications</vt:lpstr>
      <vt:lpstr>Formal Interface Specification</vt:lpstr>
      <vt:lpstr>Reasoning Benefits</vt:lpstr>
      <vt:lpstr>Languages for Formal Specification</vt:lpstr>
      <vt:lpstr>Specification Language Summary</vt:lpstr>
      <vt:lpstr>Introduction to Mathematical Reasoning</vt:lpstr>
      <vt:lpstr>Motivating Example</vt:lpstr>
      <vt:lpstr>Motivating Example</vt:lpstr>
      <vt:lpstr>Motivating Example</vt:lpstr>
      <vt:lpstr>Motivating Example</vt:lpstr>
      <vt:lpstr>Specification of Integer Operations</vt:lpstr>
      <vt:lpstr>Specification of Integer Operations</vt:lpstr>
      <vt:lpstr>Specification of Integer Operation</vt:lpstr>
      <vt:lpstr>Exercise</vt:lpstr>
      <vt:lpstr>Meaning of Specifications</vt:lpstr>
      <vt:lpstr>Using a Specification</vt:lpstr>
      <vt:lpstr>Comparing Specifications</vt:lpstr>
      <vt:lpstr>Methods for Checking Correctness</vt:lpstr>
      <vt:lpstr>Mathematical Reasoning</vt:lpstr>
      <vt:lpstr>Mathematical Reasoning: Example – Prove Correctness</vt:lpstr>
      <vt:lpstr>Mathematical Reasoning: Example – Prove Correctness</vt:lpstr>
      <vt:lpstr>Mathematical Reasoning: Example – Prove Correctness</vt:lpstr>
      <vt:lpstr>Mathematical Reasoning: Example – Prove Correctness</vt:lpstr>
      <vt:lpstr>Mathematical Reasoning: Example – Prove Correctness</vt:lpstr>
      <vt:lpstr>Mathematical Reasoning: Example – Prove Correctness</vt:lpstr>
      <vt:lpstr>Basics of Mathematical Reasoning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</vt:vector>
  </TitlesOfParts>
  <Company>RSP&amp;A,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Transparency Masters for Software Engineering: A Practitioner's Approach, 4/e</dc:title>
  <dc:creator>Roger Pressman</dc:creator>
  <cp:lastModifiedBy>Jeff Carver</cp:lastModifiedBy>
  <cp:revision>526</cp:revision>
  <cp:lastPrinted>2011-02-17T14:28:19Z</cp:lastPrinted>
  <dcterms:created xsi:type="dcterms:W3CDTF">2000-03-07T00:57:40Z</dcterms:created>
  <dcterms:modified xsi:type="dcterms:W3CDTF">2011-03-17T14:59:36Z</dcterms:modified>
</cp:coreProperties>
</file>