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24"/>
  </p:notesMasterIdLst>
  <p:handoutMasterIdLst>
    <p:handoutMasterId r:id="rId25"/>
  </p:handoutMasterIdLst>
  <p:sldIdLst>
    <p:sldId id="272" r:id="rId2"/>
    <p:sldId id="273" r:id="rId3"/>
    <p:sldId id="274" r:id="rId4"/>
    <p:sldId id="275" r:id="rId5"/>
    <p:sldId id="293" r:id="rId6"/>
    <p:sldId id="276" r:id="rId7"/>
    <p:sldId id="277" r:id="rId8"/>
    <p:sldId id="278" r:id="rId9"/>
    <p:sldId id="279" r:id="rId10"/>
    <p:sldId id="280" r:id="rId11"/>
    <p:sldId id="292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</p:sldIdLst>
  <p:sldSz cx="9144000" cy="6096000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D1039B"/>
    <a:srgbClr val="AD278D"/>
    <a:srgbClr val="8C4881"/>
    <a:srgbClr val="FF6699"/>
    <a:srgbClr val="D7FA7E"/>
    <a:srgbClr val="96E3FE"/>
    <a:srgbClr val="FFFFCC"/>
    <a:srgbClr val="99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1960" autoAdjust="0"/>
  </p:normalViewPr>
  <p:slideViewPr>
    <p:cSldViewPr snapToGrid="0">
      <p:cViewPr varScale="1">
        <p:scale>
          <a:sx n="121" d="100"/>
          <a:sy n="121" d="100"/>
        </p:scale>
        <p:origin x="-708" y="-108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94478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8088" y="798513"/>
            <a:ext cx="4606925" cy="3071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98858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55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90133"/>
            <a:ext cx="7772400" cy="16256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54400"/>
            <a:ext cx="6400800" cy="155786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5551311"/>
            <a:ext cx="2133600" cy="4233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5672666"/>
            <a:ext cx="2895600" cy="4754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43675" y="5672667"/>
            <a:ext cx="2133600" cy="423333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7BC8824-5969-4B4B-8CE2-CFB2F18AFF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AC45-7469-4892-B072-E5F8CE768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467"/>
            <a:ext cx="2057400" cy="56218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467"/>
            <a:ext cx="6019800" cy="56218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BF46-1C0E-4AA2-9FEB-AF6D8F21D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74134"/>
            <a:ext cx="5867400" cy="880533"/>
          </a:xfrm>
          <a:effectLst>
            <a:outerShdw dist="107763" sx="1000" sy="1000" algn="ctr" rotWithShape="0">
              <a:srgbClr val="790015"/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5364" y="1557867"/>
            <a:ext cx="3481387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57867"/>
            <a:ext cx="3481388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31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600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8521"/>
            <a:ext cx="8229600" cy="486881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43A528E-FDEF-49AA-A19C-D4FF997D14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917245"/>
            <a:ext cx="7772400" cy="12107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83745"/>
            <a:ext cx="7772400" cy="13335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48117-FD86-4971-8660-227360399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8434F-D431-4205-B84D-94FE20168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123"/>
            <a:ext cx="8229600" cy="101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545"/>
            <a:ext cx="4040188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33222"/>
            <a:ext cx="4040188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64545"/>
            <a:ext cx="4041775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933222"/>
            <a:ext cx="4041775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CB24C-EF16-44E0-B00E-90DE3F49C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A70014-AB19-4F97-A44B-E74132E3E8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72599-8D4D-45E0-A1E9-D4E334612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42711"/>
            <a:ext cx="3008313" cy="10329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42712"/>
            <a:ext cx="5111750" cy="52027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75645"/>
            <a:ext cx="3008313" cy="41698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EC993-92BF-4E60-A390-4C9BD3984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267200"/>
            <a:ext cx="5486400" cy="5037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44689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70967"/>
            <a:ext cx="5486400" cy="7154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90F09-EDD1-444F-ACF9-E15B04522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5467"/>
            <a:ext cx="8229600" cy="54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12800"/>
            <a:ext cx="8229600" cy="4944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672666"/>
            <a:ext cx="2895600" cy="47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effectLst/>
              </a:defRPr>
            </a:lvl1pPr>
          </a:lstStyle>
          <a:p>
            <a:fld id="{2179D3E0-C87D-4297-934F-F66F94FD91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568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81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10" descr="C:\Documents and Settings\carver\My Documents\Alabama\Courses\UA_Logo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15250" y="67734"/>
            <a:ext cx="14287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3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 baseline="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400" baseline="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1347537" y="4087228"/>
            <a:ext cx="6400800" cy="1249892"/>
          </a:xfrm>
        </p:spPr>
        <p:txBody>
          <a:bodyPr/>
          <a:lstStyle/>
          <a:p>
            <a:r>
              <a:rPr lang="en-US" sz="2800" dirty="0" smtClean="0"/>
              <a:t>Lecture 17</a:t>
            </a:r>
          </a:p>
          <a:p>
            <a:r>
              <a:rPr lang="en-US" sz="2800" dirty="0" smtClean="0"/>
              <a:t>March 24, 2011</a:t>
            </a:r>
            <a:endParaRPr lang="en-US" sz="2800" dirty="0"/>
          </a:p>
        </p:txBody>
      </p:sp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>
          <a:xfrm>
            <a:off x="685800" y="1490133"/>
            <a:ext cx="7772400" cy="2239656"/>
          </a:xfrm>
        </p:spPr>
        <p:txBody>
          <a:bodyPr>
            <a:normAutofit/>
          </a:bodyPr>
          <a:lstStyle/>
          <a:p>
            <a:r>
              <a:rPr lang="en-US" dirty="0" smtClean="0"/>
              <a:t>Formal Methods 2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BC8824-5969-4B4B-8CE2-CFB2F18AFF7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21178" y="5239266"/>
            <a:ext cx="3562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Adapted from slides provided by Jason </a:t>
            </a:r>
            <a:r>
              <a:rPr lang="en-US" sz="1200" dirty="0" err="1" smtClean="0"/>
              <a:t>Hallstrom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and Murali Sitaraman (Clemson)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model the state of a traffic light?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Alternative models and discussion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9532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model a paper weight?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7575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Abstraction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mathematically model the contents of a stack?</a:t>
            </a:r>
          </a:p>
          <a:p>
            <a:pPr lvl="1"/>
            <a:r>
              <a:rPr lang="en-US" dirty="0" smtClean="0"/>
              <a:t>Is a set model appropriate?</a:t>
            </a:r>
          </a:p>
          <a:p>
            <a:pPr lvl="1"/>
            <a:r>
              <a:rPr lang="en-US" dirty="0" smtClean="0"/>
              <a:t>Why or why not?</a:t>
            </a:r>
          </a:p>
          <a:p>
            <a:endParaRPr lang="en-US" dirty="0"/>
          </a:p>
          <a:p>
            <a:r>
              <a:rPr lang="en-US" dirty="0" smtClean="0"/>
              <a:t>What about modeling a queue?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0729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Modeling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 write formal specifications, we need to model the state mathematically</a:t>
            </a:r>
          </a:p>
          <a:p>
            <a:endParaRPr lang="en-US" dirty="0"/>
          </a:p>
          <a:p>
            <a:r>
              <a:rPr lang="en-US" dirty="0" smtClean="0"/>
              <a:t>Some objects we use in programming, such as Integers and </a:t>
            </a:r>
            <a:r>
              <a:rPr lang="en-US" dirty="0" err="1" smtClean="0"/>
              <a:t>Reals</a:t>
            </a:r>
            <a:r>
              <a:rPr lang="en-US" dirty="0" smtClean="0"/>
              <a:t>, have implicit models</a:t>
            </a:r>
          </a:p>
          <a:p>
            <a:endParaRPr lang="en-US" dirty="0"/>
          </a:p>
          <a:p>
            <a:r>
              <a:rPr lang="en-US" dirty="0" smtClean="0"/>
              <a:t>For others, such as stacks, queues, lists, etc., we need to conceive explicit mathematical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7328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Formal Specification of Java Interfaces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969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interface</a:t>
            </a:r>
          </a:p>
          <a:p>
            <a:pPr lvl="1"/>
            <a:r>
              <a:rPr lang="en-US" dirty="0" smtClean="0"/>
              <a:t>Describes </a:t>
            </a:r>
            <a:r>
              <a:rPr lang="en-US" i="1" dirty="0" smtClean="0"/>
              <a:t>what</a:t>
            </a:r>
            <a:r>
              <a:rPr lang="en-US" dirty="0" smtClean="0"/>
              <a:t> classes or components do</a:t>
            </a:r>
          </a:p>
          <a:p>
            <a:pPr lvl="1"/>
            <a:r>
              <a:rPr lang="en-US" dirty="0" smtClean="0"/>
              <a:t>Does not describe </a:t>
            </a:r>
            <a:r>
              <a:rPr lang="en-US" i="1" dirty="0" smtClean="0"/>
              <a:t>how</a:t>
            </a:r>
            <a:r>
              <a:rPr lang="en-US" dirty="0" smtClean="0"/>
              <a:t> they should do it</a:t>
            </a:r>
          </a:p>
          <a:p>
            <a:endParaRPr lang="en-US" dirty="0"/>
          </a:p>
          <a:p>
            <a:r>
              <a:rPr lang="en-US" dirty="0" smtClean="0"/>
              <a:t>An interface</a:t>
            </a:r>
          </a:p>
          <a:p>
            <a:pPr lvl="1"/>
            <a:r>
              <a:rPr lang="en-US" dirty="0" smtClean="0"/>
              <a:t>Is a contract between component users (clients) and developers (implementers)</a:t>
            </a:r>
          </a:p>
          <a:p>
            <a:pPr lvl="1"/>
            <a:r>
              <a:rPr lang="en-US" dirty="0" smtClean="0"/>
              <a:t>If the users satisfy the requirements for using the component, the component will provide guarantees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6263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Principles of Interface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</a:p>
          <a:p>
            <a:pPr lvl="1"/>
            <a:r>
              <a:rPr lang="en-US" dirty="0" smtClean="0"/>
              <a:t>Hide details unnecessary to use the component</a:t>
            </a:r>
          </a:p>
          <a:p>
            <a:endParaRPr lang="en-US" dirty="0"/>
          </a:p>
          <a:p>
            <a:r>
              <a:rPr lang="en-US" dirty="0" smtClean="0"/>
              <a:t>Abstraction</a:t>
            </a:r>
          </a:p>
          <a:p>
            <a:pPr lvl="1"/>
            <a:r>
              <a:rPr lang="en-US" dirty="0" smtClean="0"/>
              <a:t>Provide a “cover story” or explanation in user-oriented terms so they can understand the interface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4477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and guarantees</a:t>
            </a:r>
          </a:p>
          <a:p>
            <a:pPr lvl="1"/>
            <a:r>
              <a:rPr lang="en-US" dirty="0" smtClean="0"/>
              <a:t>Requires clauses are preconditions</a:t>
            </a:r>
          </a:p>
          <a:p>
            <a:pPr lvl="1"/>
            <a:r>
              <a:rPr lang="en-US" dirty="0" smtClean="0"/>
              <a:t>Ensures clauses are </a:t>
            </a:r>
            <a:r>
              <a:rPr lang="en-US" dirty="0" err="1" smtClean="0"/>
              <a:t>postconditions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Who is responsible for requires clauses?</a:t>
            </a:r>
          </a:p>
          <a:p>
            <a:endParaRPr lang="en-US" dirty="0"/>
          </a:p>
          <a:p>
            <a:r>
              <a:rPr lang="en-US" dirty="0" smtClean="0"/>
              <a:t>What are the consequences of this?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2470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Mathematical modeling</a:t>
            </a:r>
          </a:p>
          <a:p>
            <a:pPr lvl="1"/>
            <a:r>
              <a:rPr lang="en-US" dirty="0" smtClean="0"/>
              <a:t>How can we think of stacks “mathematically”?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1435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sets, strings have order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 smtClean="0"/>
              <a:t>Str</a:t>
            </a:r>
            <a:r>
              <a:rPr lang="en-US" dirty="0" smtClean="0"/>
              <a:t>(Z) for String of integers</a:t>
            </a:r>
          </a:p>
          <a:p>
            <a:endParaRPr lang="en-US" dirty="0"/>
          </a:p>
          <a:p>
            <a:r>
              <a:rPr lang="en-US" dirty="0" smtClean="0"/>
              <a:t>Notations</a:t>
            </a:r>
          </a:p>
          <a:p>
            <a:pPr lvl="1"/>
            <a:r>
              <a:rPr lang="en-US" dirty="0" smtClean="0"/>
              <a:t>Empty string (Written </a:t>
            </a:r>
            <a:r>
              <a:rPr lang="en-US" dirty="0" err="1" smtClean="0"/>
              <a:t>empty_string</a:t>
            </a:r>
            <a:r>
              <a:rPr lang="en-US" dirty="0" smtClean="0"/>
              <a:t> or </a:t>
            </a:r>
            <a:r>
              <a:rPr lang="en-US" dirty="0">
                <a:latin typeface="Symbol" pitchFamily="18" charset="2"/>
              </a:rPr>
              <a:t>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Concatenation (alpha </a:t>
            </a:r>
            <a:r>
              <a:rPr lang="en-US" dirty="0"/>
              <a:t>o</a:t>
            </a:r>
            <a:r>
              <a:rPr lang="en-US" dirty="0" smtClean="0"/>
              <a:t> beta)</a:t>
            </a:r>
          </a:p>
          <a:p>
            <a:pPr lvl="1"/>
            <a:r>
              <a:rPr lang="en-US" dirty="0" smtClean="0"/>
              <a:t>Length ( |alpha| )</a:t>
            </a:r>
          </a:p>
          <a:p>
            <a:pPr lvl="1"/>
            <a:r>
              <a:rPr lang="en-US" dirty="0" smtClean="0"/>
              <a:t>String containing one entry ( &lt;5&gt;)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330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Mathematics is Implicit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view programming integers as though they are mathematical integers (subject to bounds, of course)</a:t>
            </a:r>
          </a:p>
          <a:p>
            <a:endParaRPr lang="en-US" dirty="0"/>
          </a:p>
          <a:p>
            <a:r>
              <a:rPr lang="en-US" dirty="0" smtClean="0"/>
              <a:t>We associate mathematical operators (e.g., +) with operations we can do on integers in programs (e.g., +)</a:t>
            </a:r>
          </a:p>
          <a:p>
            <a:endParaRPr lang="en-US" dirty="0"/>
          </a:p>
          <a:p>
            <a:r>
              <a:rPr lang="en-US" dirty="0" smtClean="0"/>
              <a:t>This association can be made explicit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0774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</a:t>
            </a:r>
            <a:r>
              <a:rPr lang="en-US" dirty="0" err="1" smtClean="0"/>
              <a:t>IntStack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Suppose </a:t>
            </a:r>
            <a:r>
              <a:rPr lang="en-US" dirty="0" err="1" smtClean="0"/>
              <a:t>IntStack</a:t>
            </a:r>
            <a:r>
              <a:rPr lang="en-US" dirty="0" smtClean="0"/>
              <a:t> is an interface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uses</a:t>
            </a:r>
            <a:r>
              <a:rPr lang="en-US" dirty="0" smtClean="0"/>
              <a:t> </a:t>
            </a:r>
            <a:r>
              <a:rPr lang="en-US" dirty="0" err="1" smtClean="0"/>
              <a:t>Integer_Theory</a:t>
            </a:r>
            <a:r>
              <a:rPr lang="en-US" dirty="0" smtClean="0"/>
              <a:t>, </a:t>
            </a:r>
            <a:r>
              <a:rPr lang="en-US" dirty="0" err="1" smtClean="0"/>
              <a:t>String_Theory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Think of stacks of Integers as “math strings” of integers</a:t>
            </a:r>
          </a:p>
          <a:p>
            <a:pPr lvl="1"/>
            <a:r>
              <a:rPr lang="en-US" dirty="0" smtClean="0"/>
              <a:t>this: </a:t>
            </a:r>
            <a:r>
              <a:rPr lang="en-US" dirty="0" err="1" smtClean="0"/>
              <a:t>Str</a:t>
            </a:r>
            <a:r>
              <a:rPr lang="en-US" dirty="0" smtClean="0"/>
              <a:t>(Z);</a:t>
            </a:r>
          </a:p>
          <a:p>
            <a:endParaRPr lang="en-US" dirty="0"/>
          </a:p>
          <a:p>
            <a:r>
              <a:rPr lang="en-US" dirty="0" smtClean="0"/>
              <a:t>Specification of Constructor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nitialization </a:t>
            </a:r>
            <a:r>
              <a:rPr lang="en-US" dirty="0" smtClean="0">
                <a:solidFill>
                  <a:srgbClr val="FFFF00"/>
                </a:solidFill>
              </a:rPr>
              <a:t>ensures </a:t>
            </a:r>
            <a:r>
              <a:rPr lang="en-US" dirty="0" smtClean="0"/>
              <a:t>this = </a:t>
            </a:r>
            <a:r>
              <a:rPr lang="en-US" dirty="0" err="1" smtClean="0"/>
              <a:t>empty_string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Exercises: Specification of other stack operations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3504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</a:t>
            </a:r>
            <a:r>
              <a:rPr lang="en-US" dirty="0" err="1" smtClean="0"/>
              <a:t>IntStack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push (</a:t>
            </a:r>
            <a:r>
              <a:rPr lang="en-US" dirty="0" err="1" smtClean="0"/>
              <a:t>int</a:t>
            </a:r>
            <a:r>
              <a:rPr lang="en-US" dirty="0" smtClean="0"/>
              <a:t> x)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this; </a:t>
            </a:r>
            <a:r>
              <a:rPr lang="en-US" dirty="0" smtClean="0">
                <a:solidFill>
                  <a:srgbClr val="FFFF00"/>
                </a:solidFill>
              </a:rPr>
              <a:t>restores</a:t>
            </a:r>
            <a:r>
              <a:rPr lang="en-US" dirty="0" smtClean="0"/>
              <a:t> x;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this = &lt;x&gt; o #this;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pop 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this;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this /= </a:t>
            </a:r>
            <a:r>
              <a:rPr lang="en-US" dirty="0" err="1" smtClean="0"/>
              <a:t>empty_string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#this = &lt;</a:t>
            </a:r>
            <a:r>
              <a:rPr lang="en-US" dirty="0" smtClean="0">
                <a:solidFill>
                  <a:srgbClr val="FFFF00"/>
                </a:solidFill>
              </a:rPr>
              <a:t>result of </a:t>
            </a:r>
            <a:r>
              <a:rPr lang="en-US" dirty="0" smtClean="0"/>
              <a:t>pop()&gt; o this;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is_empty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preserves</a:t>
            </a:r>
            <a:r>
              <a:rPr lang="en-US" dirty="0" smtClean="0"/>
              <a:t> this;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 result of </a:t>
            </a:r>
            <a:r>
              <a:rPr lang="en-US" dirty="0" err="1" smtClean="0"/>
              <a:t>is_empty</a:t>
            </a:r>
            <a:r>
              <a:rPr lang="en-US" dirty="0" smtClean="0"/>
              <a:t> = (this = </a:t>
            </a:r>
            <a:r>
              <a:rPr lang="en-US" dirty="0" err="1" smtClean="0"/>
              <a:t>empty_string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2845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Java Specification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the specification of “=“ to assign one </a:t>
            </a:r>
            <a:r>
              <a:rPr lang="en-US" dirty="0" err="1" smtClean="0"/>
              <a:t>IntStack</a:t>
            </a:r>
            <a:r>
              <a:rPr lang="en-US" dirty="0" smtClean="0"/>
              <a:t> object to another?</a:t>
            </a:r>
          </a:p>
          <a:p>
            <a:endParaRPr lang="en-US" dirty="0"/>
          </a:p>
          <a:p>
            <a:r>
              <a:rPr lang="en-US" dirty="0" smtClean="0"/>
              <a:t>If you defined a “clone” method, what is its specification?</a:t>
            </a:r>
          </a:p>
          <a:p>
            <a:endParaRPr lang="en-US" dirty="0"/>
          </a:p>
          <a:p>
            <a:r>
              <a:rPr lang="en-US" dirty="0" smtClean="0"/>
              <a:t>What are the advantages of using “=“ over “clone”?</a:t>
            </a:r>
          </a:p>
          <a:p>
            <a:endParaRPr lang="en-US" dirty="0"/>
          </a:p>
          <a:p>
            <a:r>
              <a:rPr lang="en-US" dirty="0" smtClean="0"/>
              <a:t>What are the advantages of using “clone” over “=“?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0180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Mathematical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Type</a:t>
            </a:r>
            <a:r>
              <a:rPr lang="en-US" dirty="0" smtClean="0"/>
              <a:t> Integer </a:t>
            </a:r>
            <a:r>
              <a:rPr lang="en-US" dirty="0" smtClean="0">
                <a:solidFill>
                  <a:srgbClr val="FFFF00"/>
                </a:solidFill>
              </a:rPr>
              <a:t>is modeled by </a:t>
            </a:r>
            <a:r>
              <a:rPr lang="en-US" dirty="0" smtClean="0"/>
              <a:t>Z;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For all </a:t>
            </a:r>
            <a:r>
              <a:rPr lang="en-US" dirty="0" smtClean="0"/>
              <a:t>i: Integer,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min_int</a:t>
            </a:r>
            <a:r>
              <a:rPr lang="en-US" dirty="0" smtClean="0"/>
              <a:t> &lt;= i &lt;= </a:t>
            </a:r>
            <a:r>
              <a:rPr lang="en-US" dirty="0" err="1" smtClean="0"/>
              <a:t>max_int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9135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Type</a:t>
            </a:r>
            <a:r>
              <a:rPr lang="en-US" dirty="0"/>
              <a:t> Integer </a:t>
            </a:r>
            <a:r>
              <a:rPr lang="en-US" dirty="0">
                <a:solidFill>
                  <a:srgbClr val="FFFF00"/>
                </a:solidFill>
              </a:rPr>
              <a:t>is modeled by </a:t>
            </a:r>
            <a:r>
              <a:rPr lang="en-US" dirty="0"/>
              <a:t>Z;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Let</a:t>
            </a:r>
            <a:r>
              <a:rPr lang="en-US" dirty="0" smtClean="0"/>
              <a:t> i </a:t>
            </a:r>
            <a:r>
              <a:rPr lang="en-US" dirty="0" smtClean="0">
                <a:solidFill>
                  <a:srgbClr val="FFFF00"/>
                </a:solidFill>
              </a:rPr>
              <a:t>be an example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Constraints </a:t>
            </a:r>
            <a:r>
              <a:rPr lang="en-US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rgbClr val="FFFF00"/>
                </a:solidFill>
              </a:rPr>
              <a:t>or all </a:t>
            </a:r>
            <a:r>
              <a:rPr lang="en-US" dirty="0" err="1" smtClean="0"/>
              <a:t>i</a:t>
            </a:r>
            <a:r>
              <a:rPr lang="en-US" dirty="0"/>
              <a:t>: Integer;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min_int</a:t>
            </a:r>
            <a:r>
              <a:rPr lang="en-US" dirty="0" smtClean="0"/>
              <a:t> </a:t>
            </a:r>
            <a:r>
              <a:rPr lang="en-US" dirty="0"/>
              <a:t>&lt;= i &lt;=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699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Alternatively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Type</a:t>
            </a:r>
            <a:r>
              <a:rPr lang="en-US" dirty="0"/>
              <a:t> Integer </a:t>
            </a:r>
            <a:r>
              <a:rPr lang="en-US" dirty="0">
                <a:solidFill>
                  <a:srgbClr val="FFFF00"/>
                </a:solidFill>
              </a:rPr>
              <a:t>is modeled by </a:t>
            </a:r>
            <a:r>
              <a:rPr lang="en-US" dirty="0"/>
              <a:t>Z</a:t>
            </a:r>
            <a:r>
              <a:rPr lang="en-US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exemplar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c</a:t>
            </a:r>
            <a:r>
              <a:rPr lang="en-US" dirty="0" smtClean="0">
                <a:solidFill>
                  <a:srgbClr val="FFFF00"/>
                </a:solidFill>
              </a:rPr>
              <a:t>onstraints</a:t>
            </a:r>
            <a:r>
              <a:rPr lang="en-US" dirty="0" smtClean="0"/>
              <a:t> </a:t>
            </a:r>
            <a:r>
              <a:rPr lang="en-US" dirty="0" err="1" smtClean="0"/>
              <a:t>min_int</a:t>
            </a:r>
            <a:r>
              <a:rPr lang="en-US" dirty="0" smtClean="0"/>
              <a:t> </a:t>
            </a:r>
            <a:r>
              <a:rPr lang="en-US" dirty="0"/>
              <a:t>&lt;= i &lt;= </a:t>
            </a:r>
            <a:r>
              <a:rPr lang="en-US" dirty="0" err="1"/>
              <a:t>max_int</a:t>
            </a:r>
            <a:r>
              <a:rPr lang="en-US" dirty="0"/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223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Initial Value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Type</a:t>
            </a:r>
            <a:r>
              <a:rPr lang="en-US" dirty="0"/>
              <a:t> Integer </a:t>
            </a:r>
            <a:r>
              <a:rPr lang="en-US" dirty="0">
                <a:solidFill>
                  <a:srgbClr val="FFFF00"/>
                </a:solidFill>
              </a:rPr>
              <a:t>is modeled by </a:t>
            </a:r>
            <a:r>
              <a:rPr lang="en-US" dirty="0"/>
              <a:t>Z;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exemplar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constraints</a:t>
            </a:r>
            <a:r>
              <a:rPr lang="en-US" dirty="0" smtClean="0"/>
              <a:t> </a:t>
            </a:r>
            <a:r>
              <a:rPr lang="en-US" dirty="0" err="1" smtClean="0"/>
              <a:t>min_int</a:t>
            </a:r>
            <a:r>
              <a:rPr lang="en-US" dirty="0" smtClean="0"/>
              <a:t> &lt;= </a:t>
            </a:r>
            <a:r>
              <a:rPr lang="en-US" dirty="0" err="1" smtClean="0"/>
              <a:t>i</a:t>
            </a:r>
            <a:r>
              <a:rPr lang="en-US" dirty="0" smtClean="0"/>
              <a:t> &lt;= </a:t>
            </a:r>
            <a:r>
              <a:rPr lang="en-US" dirty="0" err="1" smtClean="0"/>
              <a:t>max_int</a:t>
            </a:r>
            <a:r>
              <a:rPr lang="en-US" dirty="0" smtClean="0"/>
              <a:t>;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initialization ensures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= 0;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486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Type</a:t>
            </a:r>
            <a:r>
              <a:rPr lang="en-US" sz="2800" dirty="0" smtClean="0"/>
              <a:t> Integer </a:t>
            </a:r>
            <a:r>
              <a:rPr lang="en-US" sz="2800" dirty="0" smtClean="0">
                <a:solidFill>
                  <a:srgbClr val="FFFF00"/>
                </a:solidFill>
              </a:rPr>
              <a:t>is modeled by </a:t>
            </a:r>
            <a:r>
              <a:rPr lang="en-US" sz="2800" dirty="0" smtClean="0"/>
              <a:t>Z;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…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Specification of operations, e.g., i++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Operation</a:t>
            </a:r>
            <a:r>
              <a:rPr lang="en-US" sz="2800" dirty="0" smtClean="0"/>
              <a:t> Increment (</a:t>
            </a:r>
            <a:r>
              <a:rPr lang="en-US" sz="2800" dirty="0" smtClean="0">
                <a:solidFill>
                  <a:srgbClr val="FFFF00"/>
                </a:solidFill>
              </a:rPr>
              <a:t>updates</a:t>
            </a:r>
            <a:r>
              <a:rPr lang="en-US" sz="2800" dirty="0" smtClean="0"/>
              <a:t> i: Integer)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requires</a:t>
            </a:r>
            <a:r>
              <a:rPr lang="en-US" sz="2800" dirty="0" smtClean="0"/>
              <a:t> i &lt; </a:t>
            </a:r>
            <a:r>
              <a:rPr lang="en-US" sz="2800" dirty="0" err="1" smtClean="0"/>
              <a:t>max_int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ensures</a:t>
            </a:r>
            <a:r>
              <a:rPr lang="en-US" sz="2800" dirty="0" smtClean="0"/>
              <a:t> i = #i +1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1578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suitable way to model the state of a </a:t>
            </a:r>
            <a:r>
              <a:rPr lang="en-US" dirty="0" err="1" smtClean="0"/>
              <a:t>lightbulb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5302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Type </a:t>
            </a:r>
            <a:r>
              <a:rPr lang="en-US" dirty="0" err="1" smtClean="0"/>
              <a:t>Light_Bulb_State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is modeled by</a:t>
            </a:r>
            <a:r>
              <a:rPr lang="en-US" dirty="0" smtClean="0"/>
              <a:t> B;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exemplar</a:t>
            </a:r>
            <a:r>
              <a:rPr lang="en-US" dirty="0" smtClean="0"/>
              <a:t> b;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Initialization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b = </a:t>
            </a:r>
            <a:r>
              <a:rPr lang="en-US" dirty="0" smtClean="0">
                <a:solidFill>
                  <a:srgbClr val="FFFF00"/>
                </a:solidFill>
              </a:rPr>
              <a:t>false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Exercises: specification of operations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Turn_on</a:t>
            </a:r>
            <a:r>
              <a:rPr lang="en-US" dirty="0" smtClean="0"/>
              <a:t>, </a:t>
            </a:r>
            <a:r>
              <a:rPr lang="en-US" dirty="0" err="1" smtClean="0"/>
              <a:t>Turn_off</a:t>
            </a:r>
            <a:r>
              <a:rPr lang="en-US" dirty="0" smtClean="0"/>
              <a:t>, and </a:t>
            </a:r>
            <a:r>
              <a:rPr lang="en-US" dirty="0" err="1" smtClean="0"/>
              <a:t>Is_On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2837693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Theme">
  <a:themeElements>
    <a:clrScheme name="Template 1">
      <a:dk1>
        <a:srgbClr val="660000"/>
      </a:dk1>
      <a:lt1>
        <a:srgbClr val="FFFFFF"/>
      </a:lt1>
      <a:dk2>
        <a:srgbClr val="800000"/>
      </a:dk2>
      <a:lt2>
        <a:srgbClr val="FFFFCC"/>
      </a:lt2>
      <a:accent1>
        <a:srgbClr val="BE7960"/>
      </a:accent1>
      <a:accent2>
        <a:srgbClr val="CC6600"/>
      </a:accent2>
      <a:accent3>
        <a:srgbClr val="C0AAAA"/>
      </a:accent3>
      <a:accent4>
        <a:srgbClr val="DADADA"/>
      </a:accent4>
      <a:accent5>
        <a:srgbClr val="DBBEB6"/>
      </a:accent5>
      <a:accent6>
        <a:srgbClr val="B95C00"/>
      </a:accent6>
      <a:hlink>
        <a:srgbClr val="FFCC66"/>
      </a:hlink>
      <a:folHlink>
        <a:srgbClr val="CC3300"/>
      </a:folHlink>
    </a:clrScheme>
    <a:fontScheme name="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LectureTheme</Template>
  <TotalTime>10666</TotalTime>
  <Words>639</Words>
  <Application>Microsoft Office PowerPoint</Application>
  <PresentationFormat>Custom</PresentationFormat>
  <Paragraphs>181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LectureTheme</vt:lpstr>
      <vt:lpstr>Formal Methods 2</vt:lpstr>
      <vt:lpstr>Some Mathematics is Implicit</vt:lpstr>
      <vt:lpstr>Mathematical Modeling</vt:lpstr>
      <vt:lpstr>Alternatively</vt:lpstr>
      <vt:lpstr>Alternatively</vt:lpstr>
      <vt:lpstr>Initial Value Specification</vt:lpstr>
      <vt:lpstr>Specification of Operations</vt:lpstr>
      <vt:lpstr>More Examples</vt:lpstr>
      <vt:lpstr>More Examples</vt:lpstr>
      <vt:lpstr>More Examples</vt:lpstr>
      <vt:lpstr>More Examples</vt:lpstr>
      <vt:lpstr>Data Abstraction Examples</vt:lpstr>
      <vt:lpstr>Mathematical Modeling Summary</vt:lpstr>
      <vt:lpstr>Formal Specification of Java Interfaces</vt:lpstr>
      <vt:lpstr>Basics</vt:lpstr>
      <vt:lpstr>Principles of Interface Design</vt:lpstr>
      <vt:lpstr>Contract Specification</vt:lpstr>
      <vt:lpstr>Specification of Stacks</vt:lpstr>
      <vt:lpstr>Mathematical Strings</vt:lpstr>
      <vt:lpstr>Specification of IntStack Interface</vt:lpstr>
      <vt:lpstr>Specification of IntStack Interface</vt:lpstr>
      <vt:lpstr>Java Specification Questions</vt:lpstr>
    </vt:vector>
  </TitlesOfParts>
  <Company>RSP&amp;A,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Masters for Software Engineering: A Practitioner's Approach, 4/e</dc:title>
  <dc:creator>Jeffrey Carver</dc:creator>
  <cp:lastModifiedBy>Murali</cp:lastModifiedBy>
  <cp:revision>550</cp:revision>
  <cp:lastPrinted>2011-02-17T14:28:19Z</cp:lastPrinted>
  <dcterms:created xsi:type="dcterms:W3CDTF">2000-03-07T00:57:40Z</dcterms:created>
  <dcterms:modified xsi:type="dcterms:W3CDTF">2011-08-04T17:33:33Z</dcterms:modified>
</cp:coreProperties>
</file>