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21"/>
  </p:notesMasterIdLst>
  <p:handoutMasterIdLst>
    <p:handoutMasterId r:id="rId22"/>
  </p:handout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7" r:id="rId16"/>
    <p:sldId id="286" r:id="rId17"/>
    <p:sldId id="288" r:id="rId18"/>
    <p:sldId id="289" r:id="rId19"/>
    <p:sldId id="290" r:id="rId20"/>
  </p:sldIdLst>
  <p:sldSz cx="9144000" cy="6096000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  <a:srgbClr val="D1039B"/>
    <a:srgbClr val="AD278D"/>
    <a:srgbClr val="8C4881"/>
    <a:srgbClr val="FF6699"/>
    <a:srgbClr val="D7FA7E"/>
    <a:srgbClr val="96E3FE"/>
    <a:srgbClr val="FFFFCC"/>
    <a:srgbClr val="99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1960" autoAdjust="0"/>
  </p:normalViewPr>
  <p:slideViewPr>
    <p:cSldViewPr snapToGrid="0">
      <p:cViewPr varScale="1">
        <p:scale>
          <a:sx n="121" d="100"/>
          <a:sy n="121" d="100"/>
        </p:scale>
        <p:origin x="-708" y="-90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994478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8088" y="798513"/>
            <a:ext cx="4606925" cy="3071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98858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558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90133"/>
            <a:ext cx="7772400" cy="16256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54400"/>
            <a:ext cx="6400800" cy="155786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5551311"/>
            <a:ext cx="2133600" cy="42333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5672666"/>
            <a:ext cx="2895600" cy="4754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43675" y="5672667"/>
            <a:ext cx="2133600" cy="423333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7BC8824-5969-4B4B-8CE2-CFB2F18AFF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AC45-7469-4892-B072-E5F8CE768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467"/>
            <a:ext cx="2057400" cy="56218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467"/>
            <a:ext cx="6019800" cy="56218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BF46-1C0E-4AA2-9FEB-AF6D8F21D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74134"/>
            <a:ext cx="5867400" cy="880533"/>
          </a:xfrm>
          <a:effectLst>
            <a:outerShdw dist="107763" sx="1000" sy="1000" algn="ctr" rotWithShape="0">
              <a:srgbClr val="790015"/>
            </a:outerShdw>
          </a:effectLst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5364" y="1557867"/>
            <a:ext cx="3481387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57867"/>
            <a:ext cx="3481388" cy="36632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316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0600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8521"/>
            <a:ext cx="8229600" cy="4868812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C43A528E-FDEF-49AA-A19C-D4FF997D14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917245"/>
            <a:ext cx="7772400" cy="12107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83745"/>
            <a:ext cx="7772400" cy="13335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48117-FD86-4971-8660-227360399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12800"/>
            <a:ext cx="4038600" cy="49445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8434F-D431-4205-B84D-94FE20168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123"/>
            <a:ext cx="8229600" cy="101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545"/>
            <a:ext cx="4040188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33222"/>
            <a:ext cx="4040188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64545"/>
            <a:ext cx="4041775" cy="5686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933222"/>
            <a:ext cx="4041775" cy="35122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CB24C-EF16-44E0-B00E-90DE3F49C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A70014-AB19-4F97-A44B-E74132E3E8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872599-8D4D-45E0-A1E9-D4E334612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42711"/>
            <a:ext cx="3008313" cy="10329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42712"/>
            <a:ext cx="5111750" cy="52027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75645"/>
            <a:ext cx="3008313" cy="41698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EC993-92BF-4E60-A390-4C9BD39844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267200"/>
            <a:ext cx="5486400" cy="5037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44689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70967"/>
            <a:ext cx="5486400" cy="7154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90F09-EDD1-444F-ACF9-E15B04522B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467"/>
            <a:ext cx="8229600" cy="54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12800"/>
            <a:ext cx="8229600" cy="4944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672666"/>
            <a:ext cx="2895600" cy="47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672667"/>
            <a:ext cx="2133600" cy="42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effectLst/>
              </a:defRPr>
            </a:lvl1pPr>
          </a:lstStyle>
          <a:p>
            <a:fld id="{2179D3E0-C87D-4297-934F-F66F94FD91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0" y="5689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0" y="812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" name="Picture 10" descr="C:\Documents and Settings\carver\My Documents\Alabama\Courses\UA_Logo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15250" y="67734"/>
            <a:ext cx="14287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3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 baseline="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400" baseline="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baseline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1347537" y="4087228"/>
            <a:ext cx="6400800" cy="1249892"/>
          </a:xfrm>
        </p:spPr>
        <p:txBody>
          <a:bodyPr/>
          <a:lstStyle/>
          <a:p>
            <a:r>
              <a:rPr lang="en-US" sz="2800" dirty="0" smtClean="0"/>
              <a:t>Lecture 18</a:t>
            </a:r>
          </a:p>
          <a:p>
            <a:r>
              <a:rPr lang="en-US" sz="2800" smtClean="0"/>
              <a:t>March 29, </a:t>
            </a:r>
            <a:r>
              <a:rPr lang="en-US" sz="2800" dirty="0" smtClean="0"/>
              <a:t>2011</a:t>
            </a:r>
            <a:endParaRPr lang="en-US" sz="2800" dirty="0"/>
          </a:p>
        </p:txBody>
      </p:sp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>
          <a:xfrm>
            <a:off x="685800" y="1490133"/>
            <a:ext cx="7772400" cy="2239656"/>
          </a:xfrm>
        </p:spPr>
        <p:txBody>
          <a:bodyPr>
            <a:normAutofit/>
          </a:bodyPr>
          <a:lstStyle/>
          <a:p>
            <a:r>
              <a:rPr lang="en-US" dirty="0" smtClean="0"/>
              <a:t>Formal Methods 3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BC8824-5969-4B4B-8CE2-CFB2F18AFF7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21178" y="5239266"/>
            <a:ext cx="3562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Adapted from slides provided by Jason </a:t>
            </a:r>
            <a:r>
              <a:rPr lang="en-US" sz="1200" dirty="0" err="1" smtClean="0"/>
              <a:t>Hallstrom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and Murali Sitaraman (Clemson)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Automated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assume and confirm assertions we wrote in the table can be generated automatically</a:t>
            </a:r>
          </a:p>
          <a:p>
            <a:endParaRPr lang="en-US" dirty="0"/>
          </a:p>
          <a:p>
            <a:r>
              <a:rPr lang="en-US" dirty="0" smtClean="0"/>
              <a:t>Each confirm assertion becomes a “goal”</a:t>
            </a:r>
          </a:p>
          <a:p>
            <a:pPr lvl="1"/>
            <a:r>
              <a:rPr lang="en-US" dirty="0" smtClean="0"/>
              <a:t>The assumptions that can be used </a:t>
            </a:r>
            <a:r>
              <a:rPr lang="en-US" smtClean="0"/>
              <a:t>to prove a goal </a:t>
            </a:r>
            <a:r>
              <a:rPr lang="en-US" dirty="0" smtClean="0"/>
              <a:t>are called “givens”</a:t>
            </a:r>
          </a:p>
          <a:p>
            <a:endParaRPr lang="en-US" dirty="0"/>
          </a:p>
          <a:p>
            <a:r>
              <a:rPr lang="en-US" dirty="0" smtClean="0"/>
              <a:t>A goal along with the givens is called a verification condition (VC)</a:t>
            </a:r>
          </a:p>
          <a:p>
            <a:endParaRPr lang="en-US" dirty="0"/>
          </a:p>
          <a:p>
            <a:r>
              <a:rPr lang="en-US" dirty="0" smtClean="0"/>
              <a:t>For the </a:t>
            </a:r>
            <a:r>
              <a:rPr lang="en-US" dirty="0" err="1" smtClean="0"/>
              <a:t>Do_Nothing</a:t>
            </a:r>
            <a:r>
              <a:rPr lang="en-US" dirty="0" smtClean="0"/>
              <a:t> example, three VCs need to be proved, because </a:t>
            </a:r>
            <a:r>
              <a:rPr lang="en-US" dirty="0" err="1" smtClean="0"/>
              <a:t>ther</a:t>
            </a:r>
            <a:r>
              <a:rPr lang="en-US" dirty="0" smtClean="0"/>
              <a:t> are three assertions to be confirmed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654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Interface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Google “</a:t>
            </a:r>
            <a:r>
              <a:rPr lang="en-US" dirty="0" err="1" smtClean="0"/>
              <a:t>clemson</a:t>
            </a:r>
            <a:r>
              <a:rPr lang="en-US" dirty="0" smtClean="0"/>
              <a:t> resolve”</a:t>
            </a:r>
          </a:p>
          <a:p>
            <a:endParaRPr lang="en-US" dirty="0"/>
          </a:p>
          <a:p>
            <a:r>
              <a:rPr lang="en-US" dirty="0" smtClean="0"/>
              <a:t>Click on the Web Interface Link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Stack_Template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Concepts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Do_Nothing_Capability</a:t>
            </a:r>
            <a:r>
              <a:rPr lang="en-US" dirty="0" smtClean="0"/>
              <a:t> under the Tab </a:t>
            </a:r>
            <a:r>
              <a:rPr lang="en-US" dirty="0" smtClean="0">
                <a:solidFill>
                  <a:srgbClr val="FFFF00"/>
                </a:solidFill>
              </a:rPr>
              <a:t>Enhancements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Do_Nothing_Realiz</a:t>
            </a:r>
            <a:r>
              <a:rPr lang="en-US" dirty="0" smtClean="0"/>
              <a:t> under the Tab </a:t>
            </a:r>
            <a:r>
              <a:rPr lang="en-US" dirty="0" smtClean="0">
                <a:solidFill>
                  <a:srgbClr val="FFFF00"/>
                </a:solidFill>
              </a:rPr>
              <a:t>Enhancement Realizations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46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Interface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Click on the Generate VCs Tab</a:t>
            </a:r>
          </a:p>
          <a:p>
            <a:pPr lvl="1"/>
            <a:r>
              <a:rPr lang="en-US" dirty="0" smtClean="0"/>
              <a:t>You should see 3 VCs.</a:t>
            </a:r>
          </a:p>
          <a:p>
            <a:endParaRPr lang="en-US" dirty="0"/>
          </a:p>
          <a:p>
            <a:r>
              <a:rPr lang="en-US" dirty="0" smtClean="0"/>
              <a:t>See if you can prove the goals from the givens! It should be easy …</a:t>
            </a:r>
          </a:p>
          <a:p>
            <a:endParaRPr lang="en-US" dirty="0"/>
          </a:p>
          <a:p>
            <a:r>
              <a:rPr lang="en-US" dirty="0" smtClean="0"/>
              <a:t>Note #1: The VC generation process minimize the needs for new names such as s1, s2, s3, etc., so there are fewer names</a:t>
            </a:r>
          </a:p>
          <a:p>
            <a:endParaRPr lang="en-US" dirty="0"/>
          </a:p>
          <a:p>
            <a:r>
              <a:rPr lang="en-US" dirty="0" smtClean="0"/>
              <a:t>Note #2: VC generator uses s’, s’’, etc., instead of s1, s2, etc</a:t>
            </a:r>
            <a:r>
              <a:rPr lang="en-US" dirty="0" smtClean="0"/>
              <a:t>.  Also don’t assume that s1 corresponds to s’,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21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Second Web Interface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Queue_Template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Concepts</a:t>
            </a:r>
          </a:p>
          <a:p>
            <a:endParaRPr lang="en-US" dirty="0"/>
          </a:p>
          <a:p>
            <a:r>
              <a:rPr lang="en-US" dirty="0" smtClean="0"/>
              <a:t>Notice that queues also happen to be modeled using mathematical strings</a:t>
            </a:r>
          </a:p>
          <a:p>
            <a:pPr lvl="1"/>
            <a:r>
              <a:rPr lang="en-US" dirty="0" smtClean="0"/>
              <a:t>How does the specification of </a:t>
            </a:r>
            <a:r>
              <a:rPr lang="en-US" dirty="0" err="1" smtClean="0">
                <a:solidFill>
                  <a:srgbClr val="FFFF00"/>
                </a:solidFill>
              </a:rPr>
              <a:t>Enqueue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differ from </a:t>
            </a:r>
            <a:r>
              <a:rPr lang="en-US" dirty="0" smtClean="0">
                <a:solidFill>
                  <a:srgbClr val="FFFF00"/>
                </a:solidFill>
              </a:rPr>
              <a:t>Push</a:t>
            </a:r>
            <a:r>
              <a:rPr lang="en-US" dirty="0" smtClean="0"/>
              <a:t>, if any?</a:t>
            </a:r>
          </a:p>
          <a:p>
            <a:pPr lvl="1"/>
            <a:r>
              <a:rPr lang="en-US" dirty="0" smtClean="0"/>
              <a:t>How does the specification of </a:t>
            </a:r>
            <a:r>
              <a:rPr lang="en-US" dirty="0" err="1" smtClean="0">
                <a:solidFill>
                  <a:srgbClr val="FFFF00"/>
                </a:solidFill>
              </a:rPr>
              <a:t>Dequeue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differ from </a:t>
            </a:r>
            <a:r>
              <a:rPr lang="en-US" dirty="0" smtClean="0">
                <a:solidFill>
                  <a:srgbClr val="FFFF00"/>
                </a:solidFill>
              </a:rPr>
              <a:t>Pop</a:t>
            </a:r>
            <a:r>
              <a:rPr lang="en-US" dirty="0" smtClean="0"/>
              <a:t>, if any?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6155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Second Web Interface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Queue_Template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under </a:t>
            </a:r>
            <a:r>
              <a:rPr lang="en-US" dirty="0" smtClean="0">
                <a:solidFill>
                  <a:srgbClr val="FFFF00"/>
                </a:solidFill>
              </a:rPr>
              <a:t>Concepts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Append_Capability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Enhancements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Iterative_Realiz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Enhancement Realizations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/>
              <a:t>The loop is annotated with two assertions for verification</a:t>
            </a:r>
          </a:p>
          <a:p>
            <a:pPr lvl="1"/>
            <a:r>
              <a:rPr lang="en-US" dirty="0" smtClean="0"/>
              <a:t>An invariant (maintaining clause)</a:t>
            </a:r>
          </a:p>
          <a:p>
            <a:pPr lvl="1"/>
            <a:r>
              <a:rPr lang="en-US" dirty="0" smtClean="0"/>
              <a:t>A progress metric (decreasing clause)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863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Second Web Interface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Queue_Template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under </a:t>
            </a:r>
            <a:r>
              <a:rPr lang="en-US" dirty="0" smtClean="0">
                <a:solidFill>
                  <a:srgbClr val="FFFF00"/>
                </a:solidFill>
              </a:rPr>
              <a:t>Concepts</a:t>
            </a:r>
          </a:p>
          <a:p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Append_Capability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Enhancements</a:t>
            </a:r>
          </a:p>
          <a:p>
            <a:endParaRPr lang="en-US" dirty="0"/>
          </a:p>
          <a:p>
            <a:r>
              <a:rPr lang="en-US" dirty="0" smtClean="0"/>
              <a:t>Select </a:t>
            </a:r>
            <a:r>
              <a:rPr lang="en-US" dirty="0" err="1" smtClean="0">
                <a:solidFill>
                  <a:srgbClr val="FFFF00"/>
                </a:solidFill>
              </a:rPr>
              <a:t>Iterative_Realiz</a:t>
            </a:r>
            <a:r>
              <a:rPr lang="en-US" dirty="0" smtClean="0"/>
              <a:t> under </a:t>
            </a:r>
            <a:r>
              <a:rPr lang="en-US" dirty="0" smtClean="0">
                <a:solidFill>
                  <a:srgbClr val="FFFF00"/>
                </a:solidFill>
              </a:rPr>
              <a:t>Enhancement Realizations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 smtClean="0"/>
              <a:t>Click on Generate VCs</a:t>
            </a:r>
          </a:p>
          <a:p>
            <a:endParaRPr lang="en-US" dirty="0"/>
          </a:p>
          <a:p>
            <a:r>
              <a:rPr lang="en-US" dirty="0" smtClean="0"/>
              <a:t>Prove each VC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7863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Wrong Code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 back to </a:t>
            </a:r>
            <a:r>
              <a:rPr lang="en-US" dirty="0" err="1" smtClean="0"/>
              <a:t>Recursive_Realiz</a:t>
            </a:r>
            <a:r>
              <a:rPr lang="en-US" dirty="0" smtClean="0"/>
              <a:t> by clicking on the RESOLVE tab to the left</a:t>
            </a:r>
          </a:p>
          <a:p>
            <a:endParaRPr lang="en-US" dirty="0"/>
          </a:p>
          <a:p>
            <a:r>
              <a:rPr lang="en-US" dirty="0" smtClean="0"/>
              <a:t>Click the Edit button</a:t>
            </a:r>
          </a:p>
          <a:p>
            <a:endParaRPr lang="en-US" dirty="0"/>
          </a:p>
          <a:p>
            <a:r>
              <a:rPr lang="en-US" dirty="0" smtClean="0"/>
              <a:t>Do each of the following and see if the VCs are provable in each case</a:t>
            </a:r>
          </a:p>
          <a:p>
            <a:pPr lvl="1"/>
            <a:r>
              <a:rPr lang="en-US" dirty="0" smtClean="0"/>
              <a:t>Comment out the </a:t>
            </a:r>
            <a:r>
              <a:rPr lang="en-US" dirty="0" err="1" smtClean="0"/>
              <a:t>Dequeue</a:t>
            </a:r>
            <a:r>
              <a:rPr lang="en-US" dirty="0" smtClean="0"/>
              <a:t> operation (</a:t>
            </a:r>
            <a:r>
              <a:rPr lang="en-US" smtClean="0"/>
              <a:t>use -- </a:t>
            </a:r>
            <a:r>
              <a:rPr lang="en-US" dirty="0" smtClean="0"/>
              <a:t>at the front of the line)</a:t>
            </a:r>
          </a:p>
          <a:p>
            <a:pPr lvl="1"/>
            <a:r>
              <a:rPr lang="en-US" dirty="0" smtClean="0"/>
              <a:t>Change the decreasing metric from |Q| to |P|; now our termination reason is wrong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556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Iterative Code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Queue_Template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under </a:t>
            </a:r>
            <a:r>
              <a:rPr lang="en-US" dirty="0">
                <a:solidFill>
                  <a:srgbClr val="FFFF00"/>
                </a:solidFill>
              </a:rPr>
              <a:t>Concepts</a:t>
            </a:r>
          </a:p>
          <a:p>
            <a:endParaRPr lang="en-US" dirty="0"/>
          </a:p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Append_Capability</a:t>
            </a:r>
            <a:r>
              <a:rPr lang="en-US" dirty="0"/>
              <a:t> under </a:t>
            </a:r>
            <a:r>
              <a:rPr lang="en-US" dirty="0">
                <a:solidFill>
                  <a:srgbClr val="FFFF00"/>
                </a:solidFill>
              </a:rPr>
              <a:t>Enhancements</a:t>
            </a:r>
          </a:p>
          <a:p>
            <a:endParaRPr lang="en-US" dirty="0"/>
          </a:p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Iterative_Realiz</a:t>
            </a:r>
            <a:r>
              <a:rPr lang="en-US" dirty="0"/>
              <a:t> under </a:t>
            </a:r>
            <a:r>
              <a:rPr lang="en-US" dirty="0">
                <a:solidFill>
                  <a:srgbClr val="FFFF00"/>
                </a:solidFill>
              </a:rPr>
              <a:t>Enhancement Realizations</a:t>
            </a:r>
          </a:p>
          <a:p>
            <a:pPr lvl="1"/>
            <a:r>
              <a:rPr lang="en-US" dirty="0" smtClean="0"/>
              <a:t>Loops are annotated with invariants, progress metrics</a:t>
            </a:r>
          </a:p>
          <a:p>
            <a:pPr lvl="1"/>
            <a:endParaRPr lang="en-US" dirty="0"/>
          </a:p>
          <a:p>
            <a:r>
              <a:rPr lang="en-US" dirty="0" smtClean="0"/>
              <a:t>Click on the Verify button</a:t>
            </a:r>
          </a:p>
          <a:p>
            <a:endParaRPr lang="en-US" dirty="0"/>
          </a:p>
          <a:p>
            <a:r>
              <a:rPr lang="en-US" dirty="0" smtClean="0"/>
              <a:t>The VCs here turn out to be </a:t>
            </a:r>
            <a:r>
              <a:rPr lang="en-US" smtClean="0"/>
              <a:t>provable automatically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700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Iterative Code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Queue_Template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under </a:t>
            </a:r>
            <a:r>
              <a:rPr lang="en-US" dirty="0">
                <a:solidFill>
                  <a:srgbClr val="FFFF00"/>
                </a:solidFill>
              </a:rPr>
              <a:t>Concepts</a:t>
            </a:r>
          </a:p>
          <a:p>
            <a:endParaRPr lang="en-US" dirty="0"/>
          </a:p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Append_Capability</a:t>
            </a:r>
            <a:r>
              <a:rPr lang="en-US" dirty="0"/>
              <a:t> under </a:t>
            </a:r>
            <a:r>
              <a:rPr lang="en-US" dirty="0">
                <a:solidFill>
                  <a:srgbClr val="FFFF00"/>
                </a:solidFill>
              </a:rPr>
              <a:t>Enhancements</a:t>
            </a:r>
          </a:p>
          <a:p>
            <a:endParaRPr lang="en-US" dirty="0"/>
          </a:p>
          <a:p>
            <a:r>
              <a:rPr lang="en-US" dirty="0"/>
              <a:t>Select </a:t>
            </a:r>
            <a:r>
              <a:rPr lang="en-US" dirty="0" err="1">
                <a:solidFill>
                  <a:srgbClr val="FFFF00"/>
                </a:solidFill>
              </a:rPr>
              <a:t>Iterative_Realiz</a:t>
            </a:r>
            <a:r>
              <a:rPr lang="en-US" dirty="0"/>
              <a:t> under </a:t>
            </a:r>
            <a:r>
              <a:rPr lang="en-US" dirty="0">
                <a:solidFill>
                  <a:srgbClr val="FFFF00"/>
                </a:solidFill>
              </a:rPr>
              <a:t>Enhancement Realizations</a:t>
            </a:r>
          </a:p>
          <a:p>
            <a:pPr lvl="1"/>
            <a:r>
              <a:rPr lang="en-US" dirty="0" smtClean="0"/>
              <a:t>Loops are annotated with invariants, progress metrics</a:t>
            </a:r>
          </a:p>
          <a:p>
            <a:pPr lvl="1"/>
            <a:endParaRPr lang="en-US" dirty="0"/>
          </a:p>
          <a:p>
            <a:r>
              <a:rPr lang="en-US" dirty="0" smtClean="0"/>
              <a:t>Click on the Verify button</a:t>
            </a:r>
          </a:p>
          <a:p>
            <a:endParaRPr lang="en-US" dirty="0"/>
          </a:p>
          <a:p>
            <a:r>
              <a:rPr lang="en-US" dirty="0" smtClean="0"/>
              <a:t>The VCs here turn out to be </a:t>
            </a:r>
            <a:r>
              <a:rPr lang="en-US" smtClean="0"/>
              <a:t>provable automatically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700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 Interface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the Help tab on the right top corner</a:t>
            </a:r>
          </a:p>
          <a:p>
            <a:r>
              <a:rPr lang="en-US" dirty="0" smtClean="0"/>
              <a:t>You should see </a:t>
            </a:r>
            <a:r>
              <a:rPr lang="en-US" dirty="0" err="1" smtClean="0"/>
              <a:t>Screencasts</a:t>
            </a:r>
            <a:r>
              <a:rPr lang="en-US" dirty="0" smtClean="0"/>
              <a:t>.  They illustrate “how to” for various web interface activities; more use cases continue to be added.</a:t>
            </a:r>
          </a:p>
          <a:p>
            <a:r>
              <a:rPr lang="en-US" dirty="0" smtClean="0"/>
              <a:t>You should see Tutorials.  The help learn specific principles; more tutorials are under development.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Specification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restores</a:t>
            </a:r>
            <a:r>
              <a:rPr lang="en-US" dirty="0" smtClean="0"/>
              <a:t> S: Stack)</a:t>
            </a:r>
          </a:p>
          <a:p>
            <a:pPr marL="0" indent="0">
              <a:buNone/>
            </a:pPr>
            <a:r>
              <a:rPr lang="en-US" dirty="0" smtClean="0"/>
              <a:t>Goal: Same as 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S = #S</a:t>
            </a:r>
          </a:p>
          <a:p>
            <a:pPr marL="0" indent="0">
              <a:buNone/>
            </a:pPr>
            <a:r>
              <a:rPr lang="en-US" dirty="0" smtClean="0"/>
              <a:t>Code: (Same as </a:t>
            </a:r>
            <a:r>
              <a:rPr lang="en-US" dirty="0" err="1" smtClean="0"/>
              <a:t>S.Push</a:t>
            </a:r>
            <a:r>
              <a:rPr lang="en-US" dirty="0" smtClean="0"/>
              <a:t>(</a:t>
            </a:r>
            <a:r>
              <a:rPr lang="en-US" dirty="0" err="1" smtClean="0"/>
              <a:t>S.Pop</a:t>
            </a:r>
            <a:r>
              <a:rPr lang="en-US" dirty="0" smtClean="0"/>
              <a:t>()) in Java)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Procedure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</a:rPr>
              <a:t>restores </a:t>
            </a:r>
            <a:r>
              <a:rPr lang="en-US" dirty="0" smtClean="0"/>
              <a:t>S: Stack)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>
                <a:solidFill>
                  <a:srgbClr val="FFFF00"/>
                </a:solidFill>
              </a:rPr>
              <a:t>Var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E: Entry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Pop(E,S);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Push(E,S);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end</a:t>
            </a:r>
            <a:r>
              <a:rPr lang="en-US" dirty="0" smtClean="0"/>
              <a:t> </a:t>
            </a:r>
            <a:r>
              <a:rPr lang="en-US" dirty="0" err="1" smtClean="0"/>
              <a:t>Do_Nothing</a:t>
            </a:r>
            <a:r>
              <a:rPr lang="en-US" dirty="0"/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185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Complete Table and Prove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18862782"/>
              </p:ext>
            </p:extLst>
          </p:nvPr>
        </p:nvGraphicFramePr>
        <p:xfrm>
          <a:off x="469557" y="193932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Push</a:t>
                      </a:r>
                      <a:r>
                        <a:rPr lang="en-US" baseline="0" dirty="0" smtClean="0"/>
                        <a:t>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609071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Not Yet …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66392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Stack Template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Instead of </a:t>
            </a:r>
            <a:r>
              <a:rPr lang="en-US" dirty="0" err="1" smtClean="0"/>
              <a:t>IntStacks</a:t>
            </a:r>
            <a:r>
              <a:rPr lang="en-US" dirty="0" smtClean="0"/>
              <a:t>, we will use general stacks for this example reasoning</a:t>
            </a:r>
          </a:p>
          <a:p>
            <a:endParaRPr lang="en-US" dirty="0"/>
          </a:p>
          <a:p>
            <a:r>
              <a:rPr lang="en-US" dirty="0" smtClean="0"/>
              <a:t>Suppose </a:t>
            </a:r>
            <a:r>
              <a:rPr lang="en-US" dirty="0" err="1" smtClean="0"/>
              <a:t>Stack_Template</a:t>
            </a:r>
            <a:r>
              <a:rPr lang="en-US" dirty="0" smtClean="0"/>
              <a:t> is parameterized by </a:t>
            </a:r>
            <a:r>
              <a:rPr lang="en-US" dirty="0" smtClean="0">
                <a:solidFill>
                  <a:srgbClr val="FFFF00"/>
                </a:solidFill>
              </a:rPr>
              <a:t>type</a:t>
            </a:r>
            <a:r>
              <a:rPr lang="en-US" dirty="0" smtClean="0"/>
              <a:t> Entry and </a:t>
            </a:r>
            <a:r>
              <a:rPr lang="en-US" dirty="0" smtClean="0">
                <a:solidFill>
                  <a:srgbClr val="FFFF00"/>
                </a:solidFill>
              </a:rPr>
              <a:t>Integer</a:t>
            </a:r>
            <a:r>
              <a:rPr lang="en-US" dirty="0" smtClean="0"/>
              <a:t> </a:t>
            </a:r>
            <a:r>
              <a:rPr lang="en-US" dirty="0" err="1" smtClean="0"/>
              <a:t>Max_Depth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Mathematical Modeling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Type</a:t>
            </a:r>
            <a:r>
              <a:rPr lang="en-US" dirty="0" smtClean="0"/>
              <a:t> Stack </a:t>
            </a:r>
            <a:r>
              <a:rPr lang="en-US" dirty="0" smtClean="0">
                <a:solidFill>
                  <a:srgbClr val="FFFF00"/>
                </a:solidFill>
              </a:rPr>
              <a:t>is modeled by</a:t>
            </a:r>
            <a:r>
              <a:rPr lang="en-US" dirty="0" smtClean="0"/>
              <a:t> </a:t>
            </a:r>
            <a:r>
              <a:rPr lang="en-US" dirty="0" err="1" smtClean="0"/>
              <a:t>Str</a:t>
            </a:r>
            <a:r>
              <a:rPr lang="en-US" dirty="0" smtClean="0"/>
              <a:t>(Entry);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exemplar</a:t>
            </a:r>
            <a:r>
              <a:rPr lang="en-US" dirty="0" smtClean="0"/>
              <a:t> S;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constraints</a:t>
            </a:r>
            <a:r>
              <a:rPr lang="en-US" dirty="0" smtClean="0"/>
              <a:t> |S| &lt;= </a:t>
            </a:r>
            <a:r>
              <a:rPr lang="en-US" dirty="0" err="1" smtClean="0"/>
              <a:t>Max_Depth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initialization ensures</a:t>
            </a:r>
            <a:r>
              <a:rPr lang="en-US" dirty="0" smtClean="0"/>
              <a:t> S = </a:t>
            </a:r>
            <a:r>
              <a:rPr lang="en-US" dirty="0" err="1" smtClean="0"/>
              <a:t>empty_string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870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of Stack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Push (</a:t>
            </a:r>
            <a:r>
              <a:rPr lang="en-US" dirty="0" smtClean="0">
                <a:solidFill>
                  <a:srgbClr val="FFFF00"/>
                </a:solidFill>
              </a:rPr>
              <a:t>alters</a:t>
            </a:r>
            <a:r>
              <a:rPr lang="en-US" dirty="0" smtClean="0"/>
              <a:t> E: Entry; 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S: Stack)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|S| &lt; </a:t>
            </a:r>
            <a:r>
              <a:rPr lang="en-US" dirty="0" err="1" smtClean="0"/>
              <a:t>Max_Depth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S = &lt;#E&gt; o #S;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Pop (</a:t>
            </a:r>
            <a:r>
              <a:rPr lang="en-US" dirty="0" smtClean="0">
                <a:solidFill>
                  <a:srgbClr val="FFFF00"/>
                </a:solidFill>
              </a:rPr>
              <a:t>replaces</a:t>
            </a:r>
            <a:r>
              <a:rPr lang="en-US" dirty="0" smtClean="0"/>
              <a:t> R: Entry; </a:t>
            </a:r>
            <a:r>
              <a:rPr lang="en-US" dirty="0" smtClean="0">
                <a:solidFill>
                  <a:srgbClr val="FFFF00"/>
                </a:solidFill>
              </a:rPr>
              <a:t>updates</a:t>
            </a:r>
            <a:r>
              <a:rPr lang="en-US" dirty="0" smtClean="0"/>
              <a:t> S: Stack)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requires</a:t>
            </a:r>
            <a:r>
              <a:rPr lang="en-US" dirty="0" smtClean="0"/>
              <a:t> |S| &gt; 0;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</a:t>
            </a:r>
            <a:r>
              <a:rPr lang="en-US" dirty="0" smtClean="0"/>
              <a:t> #S = &lt;R&gt; o 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Operation</a:t>
            </a:r>
            <a:r>
              <a:rPr lang="en-US" dirty="0" smtClean="0"/>
              <a:t> Depth (</a:t>
            </a:r>
            <a:r>
              <a:rPr lang="en-US" dirty="0" smtClean="0">
                <a:solidFill>
                  <a:srgbClr val="FFFF00"/>
                </a:solidFill>
              </a:rPr>
              <a:t>restores</a:t>
            </a:r>
            <a:r>
              <a:rPr lang="en-US" dirty="0" smtClean="0"/>
              <a:t> S: Stack): Integer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FF00"/>
                </a:solidFill>
              </a:rPr>
              <a:t>ensures </a:t>
            </a:r>
            <a:r>
              <a:rPr lang="en-US" dirty="0" smtClean="0"/>
              <a:t>Depth = |S|;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985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Complete Table and Prove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63367998"/>
              </p:ext>
            </p:extLst>
          </p:nvPr>
        </p:nvGraphicFramePr>
        <p:xfrm>
          <a:off x="469557" y="193932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Push</a:t>
                      </a:r>
                      <a:r>
                        <a:rPr lang="en-US" baseline="0" dirty="0" smtClean="0"/>
                        <a:t>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…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2085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Complete Table and Prove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53268025"/>
              </p:ext>
            </p:extLst>
          </p:nvPr>
        </p:nvGraphicFramePr>
        <p:xfrm>
          <a:off x="469557" y="1939324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832"/>
                <a:gridCol w="2496065"/>
                <a:gridCol w="2397211"/>
                <a:gridCol w="254549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Assume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Confirm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|S0|</a:t>
                      </a:r>
                      <a:r>
                        <a:rPr lang="en-US" baseline="0" dirty="0" smtClean="0"/>
                        <a:t> &gt;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S0 = &lt;E1&gt; </a:t>
                      </a:r>
                      <a:r>
                        <a:rPr lang="en-US" sz="1800" dirty="0" smtClean="0"/>
                        <a:t>o S1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|S1| &lt; </a:t>
                      </a:r>
                      <a:r>
                        <a:rPr lang="en-US" dirty="0" err="1" smtClean="0"/>
                        <a:t>Max_Depth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Push</a:t>
                      </a:r>
                      <a:r>
                        <a:rPr lang="en-US" baseline="0" dirty="0" smtClean="0"/>
                        <a:t>(E, S);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S2 = &lt;E1&gt;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800" dirty="0" smtClean="0"/>
                        <a:t>o S1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S2 = S0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124466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Answers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32085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Can you explain why there are </a:t>
            </a:r>
            <a:r>
              <a:rPr lang="en-US" dirty="0" smtClean="0">
                <a:solidFill>
                  <a:srgbClr val="FFFF00"/>
                </a:solidFill>
              </a:rPr>
              <a:t>three</a:t>
            </a:r>
            <a:r>
              <a:rPr lang="en-US" dirty="0" smtClean="0"/>
              <a:t> confirm assertions?</a:t>
            </a:r>
          </a:p>
          <a:p>
            <a:endParaRPr lang="en-US" dirty="0"/>
          </a:p>
          <a:p>
            <a:r>
              <a:rPr lang="en-US" dirty="0" smtClean="0"/>
              <a:t>Is the code Correct? </a:t>
            </a:r>
          </a:p>
          <a:p>
            <a:pPr lvl="1"/>
            <a:r>
              <a:rPr lang="en-US" dirty="0" smtClean="0"/>
              <a:t>If not, fix it!</a:t>
            </a:r>
          </a:p>
          <a:p>
            <a:endParaRPr lang="en-US" dirty="0"/>
          </a:p>
          <a:p>
            <a:r>
              <a:rPr lang="en-US" dirty="0" smtClean="0"/>
              <a:t>Two options for the Fix:</a:t>
            </a:r>
          </a:p>
          <a:p>
            <a:pPr lvl="1"/>
            <a:r>
              <a:rPr lang="en-US" dirty="0" smtClean="0"/>
              <a:t>Rewrite the code with an “if” statement</a:t>
            </a:r>
          </a:p>
          <a:p>
            <a:pPr lvl="1"/>
            <a:r>
              <a:rPr lang="en-US" dirty="0" smtClean="0"/>
              <a:t>Add the following clause to </a:t>
            </a:r>
            <a:r>
              <a:rPr lang="en-US" dirty="0" err="1" smtClean="0"/>
              <a:t>Do_Nothing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>
                <a:solidFill>
                  <a:srgbClr val="FFFF00"/>
                </a:solidFill>
              </a:rPr>
              <a:t>r</a:t>
            </a:r>
            <a:r>
              <a:rPr lang="en-US" dirty="0" smtClean="0">
                <a:solidFill>
                  <a:srgbClr val="FFFF00"/>
                </a:solidFill>
              </a:rPr>
              <a:t>equires</a:t>
            </a:r>
            <a:r>
              <a:rPr lang="en-US" dirty="0" smtClean="0"/>
              <a:t> |S| &gt; 0;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811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Reasoning table can be filled out mechanically</a:t>
            </a:r>
          </a:p>
          <a:p>
            <a:endParaRPr lang="en-US" dirty="0"/>
          </a:p>
          <a:p>
            <a:r>
              <a:rPr lang="en-US" dirty="0" smtClean="0"/>
              <a:t>Can be done automatically by a computer</a:t>
            </a:r>
          </a:p>
          <a:p>
            <a:endParaRPr lang="en-US" dirty="0"/>
          </a:p>
          <a:p>
            <a:r>
              <a:rPr lang="en-US" dirty="0" smtClean="0"/>
              <a:t>Principles of reasoning about all objects and operations are the same</a:t>
            </a:r>
          </a:p>
          <a:p>
            <a:pPr lvl="1"/>
            <a:r>
              <a:rPr lang="en-US" dirty="0" smtClean="0"/>
              <a:t>Need mathematical models and specifications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315                                                                             Spring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A528E-FDEF-49AA-A19C-D4FF997D141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7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Theme">
  <a:themeElements>
    <a:clrScheme name="Template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LectureTheme</Template>
  <TotalTime>10807</TotalTime>
  <Words>853</Words>
  <Application>Microsoft Office PowerPoint</Application>
  <PresentationFormat>Custom</PresentationFormat>
  <Paragraphs>223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LectureTheme</vt:lpstr>
      <vt:lpstr>Formal Methods 3</vt:lpstr>
      <vt:lpstr>Example</vt:lpstr>
      <vt:lpstr>Exercise: Complete Table and Prove</vt:lpstr>
      <vt:lpstr>General Stack Template Specification</vt:lpstr>
      <vt:lpstr>Specification of Stack Operations</vt:lpstr>
      <vt:lpstr>Exercise: Complete Table and Prove</vt:lpstr>
      <vt:lpstr>Exercise: Complete Table and Prove</vt:lpstr>
      <vt:lpstr>Discussion</vt:lpstr>
      <vt:lpstr>Key Ideas</vt:lpstr>
      <vt:lpstr>Automated Reasoning</vt:lpstr>
      <vt:lpstr>Web Interface Demo</vt:lpstr>
      <vt:lpstr>Web Interface Demo</vt:lpstr>
      <vt:lpstr>A Second Web Interface Demo</vt:lpstr>
      <vt:lpstr>A Second Web Interface Demo</vt:lpstr>
      <vt:lpstr>A Second Web Interface Demo</vt:lpstr>
      <vt:lpstr>Wrong Code Demo</vt:lpstr>
      <vt:lpstr>Iterative Code Demo</vt:lpstr>
      <vt:lpstr>Iterative Code Demo</vt:lpstr>
      <vt:lpstr>Web Interface Help</vt:lpstr>
    </vt:vector>
  </TitlesOfParts>
  <Company>RSP&amp;A,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Masters for Software Engineering: A Practitioner's Approach, 4/e</dc:title>
  <dc:creator>Jeffrey Carver</dc:creator>
  <cp:lastModifiedBy>Murali</cp:lastModifiedBy>
  <cp:revision>574</cp:revision>
  <cp:lastPrinted>2011-02-17T14:28:19Z</cp:lastPrinted>
  <dcterms:created xsi:type="dcterms:W3CDTF">2000-03-07T00:57:40Z</dcterms:created>
  <dcterms:modified xsi:type="dcterms:W3CDTF">2011-08-04T17:35:25Z</dcterms:modified>
</cp:coreProperties>
</file>