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6" r:id="rId3"/>
    <p:sldId id="410" r:id="rId4"/>
    <p:sldId id="440" r:id="rId5"/>
    <p:sldId id="411" r:id="rId6"/>
    <p:sldId id="423" r:id="rId7"/>
    <p:sldId id="442" r:id="rId8"/>
    <p:sldId id="441" r:id="rId9"/>
    <p:sldId id="424" r:id="rId10"/>
    <p:sldId id="443" r:id="rId11"/>
    <p:sldId id="446" r:id="rId12"/>
    <p:sldId id="444" r:id="rId13"/>
    <p:sldId id="425" r:id="rId14"/>
    <p:sldId id="445" r:id="rId15"/>
  </p:sldIdLst>
  <p:sldSz cx="9144000" cy="6858000" type="screen4x3"/>
  <p:notesSz cx="7315200" cy="96012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FF66"/>
    <a:srgbClr val="004F8A"/>
    <a:srgbClr val="00589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1520" autoAdjust="0"/>
  </p:normalViewPr>
  <p:slideViewPr>
    <p:cSldViewPr>
      <p:cViewPr varScale="1">
        <p:scale>
          <a:sx n="71" d="100"/>
          <a:sy n="71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821EAF27-9671-498B-9E62-43EF320D1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4071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F671A5A-708A-4079-9FAF-C7B1DCEB6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6499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73C711-131F-43B4-AB39-60CC8F894F8D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A9970-D1AF-470E-BADA-7419BA7AF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870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1ABBE-8B6A-42B9-9A29-6F6D64C11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613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366D5-9D4C-4344-A530-F848723F8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454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03CDE-51A1-4CE5-9B58-CEC7B354339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45FAA-CBE9-4883-9D73-F332387200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F76CD-08AF-4BD5-AC40-88080A860B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E90A5-8B0A-4D29-9D7C-EBE62DC3BD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75917-B8E2-4095-9D26-D3E5177A35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8C923-D600-476E-91F7-7128D6EE26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4C981-E620-4FE4-8BC1-727FC5F794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62D6E-54AD-47ED-AF4A-49BC8F315B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E46C7-AE18-4188-9CE6-BFD415C09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8864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11269-FB90-4A23-8455-95465107B5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67601-AE16-44B0-BF67-58337B1C7D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959D4-0B68-4D0A-B0FF-9684C5ACD76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9D1E-B0C3-41BC-AA28-97AE4258AF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073EE-D1A6-4961-8799-690A0DE13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03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34D5E-8768-4DF7-A26F-E5296F090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86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F0BCF-7D7C-4BB8-AE23-B147D60E5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573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3D383-5D17-4FB6-8A70-02628D8AF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076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915C9-582D-4935-BE71-56EF356F0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639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ED7E4-6E97-4DFB-A5FE-6BAEBE0F0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389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D7B22-54C6-409C-BFF2-A25FB5834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400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D4BF788-3CE3-4CD1-8DEF-E021C6689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294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253ABBE-231A-4AF8-B9C1-D902521C87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1905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Algorithmically Adversarial</a:t>
            </a:r>
          </a:p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Input Design</a:t>
            </a:r>
            <a:endParaRPr lang="en-US" sz="3600" kern="0" dirty="0" smtClean="0">
              <a:solidFill>
                <a:srgbClr val="004F8A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2063" name="Rectangle 34"/>
          <p:cNvSpPr>
            <a:spLocks noGrp="1" noChangeArrowheads="1"/>
          </p:cNvSpPr>
          <p:nvPr>
            <p:ph type="subTitle" idx="1"/>
          </p:nvPr>
        </p:nvSpPr>
        <p:spPr>
          <a:xfrm>
            <a:off x="4648200" y="5562600"/>
            <a:ext cx="4312734" cy="1115122"/>
          </a:xfrm>
          <a:noFill/>
        </p:spPr>
        <p:txBody>
          <a:bodyPr/>
          <a:lstStyle/>
          <a:p>
            <a:pPr algn="r" eaLnBrk="1" hangingPunct="1"/>
            <a:r>
              <a:rPr lang="en-US" sz="2400" b="1" dirty="0" smtClean="0"/>
              <a:t>“Making Mathematical Reasoning Fun” Workshop</a:t>
            </a:r>
          </a:p>
          <a:p>
            <a:pPr algn="r" eaLnBrk="1" hangingPunct="1"/>
            <a:r>
              <a:rPr lang="en-US" sz="2400" b="1" dirty="0" smtClean="0"/>
              <a:t>ACM SIGCSE, 2013</a:t>
            </a:r>
          </a:p>
        </p:txBody>
      </p:sp>
      <p:sp>
        <p:nvSpPr>
          <p:cNvPr id="29" name="Rectangle 34"/>
          <p:cNvSpPr txBox="1">
            <a:spLocks noChangeArrowheads="1"/>
          </p:cNvSpPr>
          <p:nvPr/>
        </p:nvSpPr>
        <p:spPr bwMode="auto">
          <a:xfrm>
            <a:off x="0" y="3124200"/>
            <a:ext cx="9144000" cy="2029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sz="2800" b="1" dirty="0" smtClean="0"/>
              <a:t>Brian C. Dean, Chad Waters</a:t>
            </a:r>
          </a:p>
          <a:p>
            <a:pPr eaLnBrk="1" hangingPunct="1"/>
            <a:r>
              <a:rPr lang="en-US" sz="2800" b="1" dirty="0" smtClean="0"/>
              <a:t>School of Computing, Clemson University</a:t>
            </a: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8990671" y="5638800"/>
            <a:ext cx="76200" cy="117831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 b="1" kern="0" dirty="0">
              <a:solidFill>
                <a:srgbClr val="002060"/>
              </a:solidFill>
              <a:latin typeface="Arial"/>
              <a:ea typeface="+mj-ea"/>
              <a:cs typeface="+mj-cs"/>
            </a:endParaRPr>
          </a:p>
        </p:txBody>
      </p:sp>
      <p:pic>
        <p:nvPicPr>
          <p:cNvPr id="32770" name="Picture 2" descr="http://www.clemson.edu/administration/public-affairs/toolbox/downloads/logos/logos/wordmark-pa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52158"/>
            <a:ext cx="3352800" cy="10058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5791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We now have the insight to construct an adversarial input of size N by working backwards.</a:t>
            </a:r>
          </a:p>
          <a:p>
            <a:pPr eaLnBrk="1" hangingPunct="1"/>
            <a:r>
              <a:rPr lang="en-US" sz="2800" dirty="0" smtClean="0"/>
              <a:t>Starting from a bad input of size N – 1, insert a new maximum element at position </a:t>
            </a:r>
            <a:r>
              <a:rPr lang="en-US" sz="2800" dirty="0" err="1" smtClean="0"/>
              <a:t>i</a:t>
            </a:r>
            <a:r>
              <a:rPr lang="en-US" sz="2800" dirty="0" smtClean="0"/>
              <a:t> = 123456789 % N.</a:t>
            </a:r>
          </a:p>
          <a:p>
            <a:pPr eaLnBrk="1" hangingPunct="1"/>
            <a:r>
              <a:rPr lang="en-US" sz="2800" dirty="0" smtClean="0"/>
              <a:t>This generates a bad input of size N in O(N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 time.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"/>
            <a:ext cx="91440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Constructing an Adversarial Input…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6" name="Rectangle 15"/>
          <p:cNvSpPr/>
          <p:nvPr/>
        </p:nvSpPr>
        <p:spPr>
          <a:xfrm>
            <a:off x="990600" y="3657600"/>
            <a:ext cx="70866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A[0…N-1]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53200" y="4724400"/>
            <a:ext cx="16002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 = max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4400" y="4724400"/>
            <a:ext cx="55626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999,999 elements &lt; 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352800" y="4114800"/>
            <a:ext cx="4572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6629400" y="4114800"/>
            <a:ext cx="7239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/>
          <p:cNvSpPr/>
          <p:nvPr/>
        </p:nvSpPr>
        <p:spPr>
          <a:xfrm rot="5400000">
            <a:off x="3581400" y="2667000"/>
            <a:ext cx="228600" cy="5562600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38200" y="55626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And this should now be an adversarial input for size N = 999,999!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5791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We now have the insight to construct an adversarial input of size N by working backwards.</a:t>
            </a:r>
          </a:p>
          <a:p>
            <a:pPr eaLnBrk="1" hangingPunct="1"/>
            <a:r>
              <a:rPr lang="en-US" sz="2800" dirty="0" smtClean="0"/>
              <a:t>Starting from a bad input of size N – 1, insert a new maximum element at position </a:t>
            </a:r>
            <a:r>
              <a:rPr lang="en-US" sz="2800" dirty="0" err="1" smtClean="0"/>
              <a:t>i</a:t>
            </a:r>
            <a:r>
              <a:rPr lang="en-US" sz="2800" dirty="0" smtClean="0"/>
              <a:t> = 123456789 % N.</a:t>
            </a:r>
          </a:p>
          <a:p>
            <a:pPr eaLnBrk="1" hangingPunct="1"/>
            <a:r>
              <a:rPr lang="en-US" sz="2800" dirty="0" smtClean="0"/>
              <a:t>This generates a bad input of size N in O(N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 time.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However, using augmented balanced binary search trees, one can implement the algorithm above in only O(N log N) time, so it runs much faster than the weak </a:t>
            </a:r>
            <a:r>
              <a:rPr lang="en-US" sz="2800" dirty="0" err="1" smtClean="0"/>
              <a:t>quicksort</a:t>
            </a:r>
            <a:r>
              <a:rPr lang="en-US" sz="2800" dirty="0" smtClean="0"/>
              <a:t> algorithm provided by the instructor…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"/>
            <a:ext cx="91440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Constructing an Adversarial Input…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77238" cy="5054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An assignment of this sort is ideal from an instructor’s perspective since it can be automatically graded.</a:t>
            </a:r>
          </a:p>
          <a:p>
            <a:pPr eaLnBrk="1" hangingPunct="1"/>
            <a:r>
              <a:rPr lang="en-US" sz="2800" dirty="0" smtClean="0"/>
              <a:t>Score is based on:</a:t>
            </a:r>
          </a:p>
          <a:p>
            <a:pPr lvl="1" eaLnBrk="1" hangingPunct="1"/>
            <a:r>
              <a:rPr lang="en-US" sz="2400" dirty="0" smtClean="0"/>
              <a:t>How fast student’s program runs (faster is better).</a:t>
            </a:r>
          </a:p>
          <a:p>
            <a:pPr lvl="1" eaLnBrk="1" hangingPunct="1"/>
            <a:r>
              <a:rPr lang="en-US" sz="2400" dirty="0" smtClean="0"/>
              <a:t>How slow the instructor’s program runs on the input generated by the student program (slower is better).</a:t>
            </a:r>
          </a:p>
          <a:p>
            <a:pPr eaLnBrk="1" hangingPunct="1"/>
            <a:r>
              <a:rPr lang="en-US" sz="2800" dirty="0" smtClean="0"/>
              <a:t>For example, one could give full credit if the student program runs in &lt; 5 seconds and causes the instructor program to run in &gt; 5 seconds, for a large input size.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Automated Grading</a:t>
            </a:r>
          </a:p>
        </p:txBody>
      </p:sp>
      <p:sp>
        <p:nvSpPr>
          <p:cNvPr id="21528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969A78-FC91-4EA6-A357-6B5693BDDC5E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77238" cy="5054600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algn="ctr" eaLnBrk="1" hangingPunct="1">
              <a:buNone/>
            </a:pPr>
            <a:endParaRPr lang="en-US" sz="4000" dirty="0" smtClean="0"/>
          </a:p>
          <a:p>
            <a:pPr algn="ctr" eaLnBrk="1" hangingPunct="1">
              <a:buNone/>
            </a:pPr>
            <a:r>
              <a:rPr lang="en-US" sz="4000" dirty="0" smtClean="0"/>
              <a:t>Questions / Discussion?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Thanks!</a:t>
            </a:r>
          </a:p>
        </p:txBody>
      </p:sp>
      <p:sp>
        <p:nvSpPr>
          <p:cNvPr id="21528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969A78-FC91-4EA6-A357-6B5693BDDC5E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B240B6-4CBF-4F67-AA12-B24FA5EFF943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Intro / Motivation</a:t>
            </a:r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8763000" cy="5715000"/>
          </a:xfrm>
        </p:spPr>
        <p:txBody>
          <a:bodyPr/>
          <a:lstStyle/>
          <a:p>
            <a:pPr eaLnBrk="1" hangingPunct="1"/>
            <a:r>
              <a:rPr lang="en-US" dirty="0" smtClean="0"/>
              <a:t>I teach several algorithms and computational problem-solving classes at the undergraduate through graduate levels.</a:t>
            </a:r>
          </a:p>
          <a:p>
            <a:pPr eaLnBrk="1" hangingPunct="1"/>
            <a:r>
              <a:rPr lang="en-US" dirty="0" smtClean="0"/>
              <a:t>I also direct the USA Computing Olympiad, which provides algorithmic problem-solving tutorials and competitions to thousands of top high-school CS students worldwide.</a:t>
            </a:r>
          </a:p>
          <a:p>
            <a:pPr eaLnBrk="1" hangingPunct="1"/>
            <a:r>
              <a:rPr lang="en-US" dirty="0" smtClean="0"/>
              <a:t>In both cases, a primary challenge is </a:t>
            </a:r>
            <a:r>
              <a:rPr lang="en-US" b="1" dirty="0" smtClean="0"/>
              <a:t>making algorithmic problem-solving fun.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B240B6-4CBF-4F67-AA12-B24FA5EFF943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Intro / Motivation</a:t>
            </a:r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8763000" cy="5715000"/>
          </a:xfrm>
        </p:spPr>
        <p:txBody>
          <a:bodyPr/>
          <a:lstStyle/>
          <a:p>
            <a:pPr eaLnBrk="1" hangingPunct="1"/>
            <a:r>
              <a:rPr lang="en-US" dirty="0" smtClean="0"/>
              <a:t>I teach several algorithms and computational problem-solving classes at the undergraduate through graduate levels.</a:t>
            </a:r>
          </a:p>
          <a:p>
            <a:pPr eaLnBrk="1" hangingPunct="1"/>
            <a:r>
              <a:rPr lang="en-US" dirty="0" smtClean="0"/>
              <a:t>I also direct the USA Computing Olympiad, which provides algorithmic problem-solving tutorials and competitions to thousands of top high-school CS students worldwide.</a:t>
            </a:r>
          </a:p>
          <a:p>
            <a:pPr eaLnBrk="1" hangingPunct="1"/>
            <a:r>
              <a:rPr lang="en-US" dirty="0" smtClean="0"/>
              <a:t>In both cases, a primary challenge is </a:t>
            </a:r>
            <a:r>
              <a:rPr lang="en-US" b="1" strike="sngStrike" dirty="0" smtClean="0">
                <a:solidFill>
                  <a:srgbClr val="FF0000"/>
                </a:solidFill>
              </a:rPr>
              <a:t>making algorithmic problem-solving fun</a:t>
            </a:r>
            <a:r>
              <a:rPr lang="en-US" b="1" strike="sngStrike" dirty="0" smtClean="0"/>
              <a:t> </a:t>
            </a:r>
            <a:r>
              <a:rPr lang="en-US" b="1" dirty="0" smtClean="0"/>
              <a:t>helping students realize the intrinsic fun-</a:t>
            </a:r>
            <a:r>
              <a:rPr lang="en-US" b="1" dirty="0" err="1" smtClean="0"/>
              <a:t>ness</a:t>
            </a:r>
            <a:r>
              <a:rPr lang="en-US" b="1" dirty="0" smtClean="0"/>
              <a:t> of algorithmic problem-solving.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D7F19B-28CF-4818-986E-6B61277A1023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28680" name="Picture 8" descr="C:\Users\Dean\AppData\Local\Microsoft\Windows\Temporary Internet Files\Content.IE5\NPDTE0UC\MC90044037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-457200"/>
            <a:ext cx="2133600" cy="2209800"/>
          </a:xfrm>
          <a:prstGeom prst="rect">
            <a:avLst/>
          </a:prstGeom>
          <a:noFill/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086600" y="0"/>
            <a:ext cx="2057400" cy="1295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smtClean="0">
                <a:solidFill>
                  <a:srgbClr val="004F8A"/>
                </a:solidFill>
                <a:latin typeface="Arial"/>
              </a:rPr>
              <a:t>Fun</a:t>
            </a:r>
            <a:endParaRPr lang="en-US" sz="3600" b="1" kern="0" dirty="0" smtClean="0">
              <a:solidFill>
                <a:srgbClr val="004F8A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0"/>
            <a:ext cx="5257800" cy="1295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smtClean="0">
                <a:solidFill>
                  <a:srgbClr val="004F8A"/>
                </a:solidFill>
                <a:latin typeface="Arial"/>
              </a:rPr>
              <a:t>Algorithmic Problem</a:t>
            </a:r>
          </a:p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Solving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447800"/>
            <a:ext cx="8763000" cy="5410200"/>
          </a:xfrm>
        </p:spPr>
        <p:txBody>
          <a:bodyPr/>
          <a:lstStyle/>
          <a:p>
            <a:pPr eaLnBrk="1" hangingPunct="1"/>
            <a:r>
              <a:rPr lang="en-US" dirty="0" smtClean="0"/>
              <a:t>Articulate problem-solving concepts in a more concrete, tangible medium:</a:t>
            </a:r>
          </a:p>
          <a:p>
            <a:pPr eaLnBrk="1" hangingPunct="1">
              <a:buNone/>
            </a:pPr>
            <a:r>
              <a:rPr lang="en-US" dirty="0" smtClean="0"/>
              <a:t>	</a:t>
            </a:r>
            <a:r>
              <a:rPr lang="en-US" sz="2800" i="1" dirty="0" smtClean="0"/>
              <a:t>Games, robots, cell phones, unplugged, multimedia</a:t>
            </a:r>
            <a:endParaRPr lang="en-US" i="1" dirty="0" smtClean="0"/>
          </a:p>
          <a:p>
            <a:pPr eaLnBrk="1" hangingPunct="1"/>
            <a:r>
              <a:rPr lang="en-US" dirty="0" smtClean="0"/>
              <a:t>Teach problem-solving concepts that let students re-create cutting-edge computing technology they know and appreciate:</a:t>
            </a:r>
          </a:p>
          <a:p>
            <a:pPr eaLnBrk="1" hangingPunct="1">
              <a:buNone/>
            </a:pPr>
            <a:r>
              <a:rPr lang="en-US" dirty="0" smtClean="0"/>
              <a:t>	</a:t>
            </a:r>
            <a:r>
              <a:rPr lang="en-US" sz="2800" i="1" dirty="0" smtClean="0"/>
              <a:t>Recommendation systems, data mining, predictive text completion, web search w/Google </a:t>
            </a:r>
            <a:r>
              <a:rPr lang="en-US" sz="2800" i="1" dirty="0" err="1" smtClean="0"/>
              <a:t>pagerank</a:t>
            </a:r>
            <a:r>
              <a:rPr lang="en-US" sz="2800" i="1" dirty="0" smtClean="0"/>
              <a:t>, handheld GPS based automobile navigation </a:t>
            </a:r>
            <a:endParaRPr lang="en-US" dirty="0" smtClean="0"/>
          </a:p>
          <a:p>
            <a:pPr eaLnBrk="1" hangingPunct="1"/>
            <a:r>
              <a:rPr lang="en-US" dirty="0" smtClean="0"/>
              <a:t>Team exercises; collaboration / competition.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77238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In security / software engineering classes, students often study vulnerabilities in software or security mechanisms from a “bad guy” perspective.</a:t>
            </a:r>
          </a:p>
          <a:p>
            <a:pPr eaLnBrk="1" hangingPunct="1"/>
            <a:r>
              <a:rPr lang="en-US" dirty="0" smtClean="0"/>
              <a:t>This adversarial perspective is much less common in algorithmic classes though.</a:t>
            </a:r>
          </a:p>
          <a:p>
            <a:pPr eaLnBrk="1" hangingPunct="1"/>
            <a:r>
              <a:rPr lang="en-US" dirty="0" smtClean="0"/>
              <a:t>However, it made for a very successful homework exercise in my undergraduate algorithms / data structures course…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It’s More Fun to be the Bad Guy…         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BE2E76-6578-41DB-8ADF-91F6AEB03774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16385" name="Picture 1" descr="C:\Users\Dean\AppData\Local\Microsoft\Windows\Temporary Internet Files\Content.IE5\K1HE0YV0\MC900435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0"/>
            <a:ext cx="1524000" cy="1476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77238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I give students a bit of code that has some sort of algorithmic weakness.  </a:t>
            </a:r>
          </a:p>
          <a:p>
            <a:pPr eaLnBrk="1" hangingPunct="1"/>
            <a:r>
              <a:rPr lang="en-US" dirty="0" smtClean="0"/>
              <a:t>Students need to examine this code and then submit a program that generates a bad input for my program.</a:t>
            </a:r>
          </a:p>
          <a:p>
            <a:pPr eaLnBrk="1" hangingPunct="1"/>
            <a:r>
              <a:rPr lang="en-US" dirty="0" smtClean="0"/>
              <a:t>Success is defined by:</a:t>
            </a:r>
          </a:p>
          <a:p>
            <a:pPr eaLnBrk="1" hangingPunct="1">
              <a:buNone/>
            </a:pPr>
            <a:r>
              <a:rPr lang="en-US" dirty="0" smtClean="0"/>
              <a:t>	- Student program runs fast.</a:t>
            </a:r>
          </a:p>
          <a:p>
            <a:pPr eaLnBrk="1" hangingPunct="1">
              <a:buNone/>
            </a:pPr>
            <a:r>
              <a:rPr lang="en-US" dirty="0" smtClean="0"/>
              <a:t>	- Student program generates an input that makes my program run slow.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The Exercise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1600200"/>
            <a:ext cx="41910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239000" cy="52578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Hash(x) = (3x + 17) % </a:t>
            </a:r>
            <a:r>
              <a:rPr lang="en-US" dirty="0" err="1" smtClean="0"/>
              <a:t>table_size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By reverse-engineering the mathematics of the hash function my program uses, students can provide a set of input elements that all hash to the same entry of the hash table!</a:t>
            </a:r>
          </a:p>
          <a:p>
            <a:pPr eaLnBrk="1" hangingPunct="1"/>
            <a:r>
              <a:rPr lang="en-US" dirty="0" smtClean="0"/>
              <a:t>This makes a program that should have run in O(N) time take O(N</a:t>
            </a:r>
            <a:r>
              <a:rPr lang="en-US" baseline="30000" dirty="0" smtClean="0"/>
              <a:t>2</a:t>
            </a:r>
            <a:r>
              <a:rPr lang="en-US" dirty="0" smtClean="0"/>
              <a:t>) time instead.</a:t>
            </a:r>
          </a:p>
          <a:p>
            <a:pPr eaLnBrk="1" hangingPunct="1"/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Example: Simplistic Hash Table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7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924800" y="1600200"/>
          <a:ext cx="838200" cy="46482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38200"/>
              </a:tblGrid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>
            <a:off x="4425950" y="2139950"/>
            <a:ext cx="3498850" cy="298450"/>
          </a:xfrm>
          <a:prstGeom prst="bentConnector3">
            <a:avLst>
              <a:gd name="adj1" fmla="val 37"/>
            </a:avLst>
          </a:prstGeom>
          <a:ln w="22225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To sort an array A[0…N-1]:</a:t>
            </a:r>
          </a:p>
          <a:p>
            <a:pPr lvl="1" eaLnBrk="1" hangingPunct="1"/>
            <a:r>
              <a:rPr lang="en-US" dirty="0" smtClean="0"/>
              <a:t>Choose “random” index </a:t>
            </a:r>
            <a:r>
              <a:rPr lang="en-US" dirty="0" err="1" smtClean="0"/>
              <a:t>i</a:t>
            </a:r>
            <a:r>
              <a:rPr lang="en-US" dirty="0" smtClean="0"/>
              <a:t> = 123456789 % N;</a:t>
            </a:r>
          </a:p>
          <a:p>
            <a:pPr lvl="1" eaLnBrk="1" hangingPunct="1"/>
            <a:r>
              <a:rPr lang="en-US" dirty="0" smtClean="0"/>
              <a:t>Partition array on value of A[</a:t>
            </a:r>
            <a:r>
              <a:rPr lang="en-US" dirty="0" err="1" smtClean="0"/>
              <a:t>i</a:t>
            </a:r>
            <a:r>
              <a:rPr lang="en-US" dirty="0" smtClean="0"/>
              <a:t>]: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Recursively sort left and right sides.</a:t>
            </a:r>
          </a:p>
          <a:p>
            <a:pPr eaLnBrk="1" hangingPunct="1"/>
            <a:r>
              <a:rPr lang="en-US" dirty="0" smtClean="0"/>
              <a:t>We can make this run slowly (O(N</a:t>
            </a:r>
            <a:r>
              <a:rPr lang="en-US" baseline="30000" dirty="0" smtClean="0"/>
              <a:t>2</a:t>
            </a:r>
            <a:r>
              <a:rPr lang="en-US" dirty="0" smtClean="0"/>
              <a:t>) versus O(N log N)) by making sure the A[</a:t>
            </a:r>
            <a:r>
              <a:rPr lang="en-US" dirty="0" err="1" smtClean="0"/>
              <a:t>i</a:t>
            </a:r>
            <a:r>
              <a:rPr lang="en-US" dirty="0" smtClean="0"/>
              <a:t>] is always the minimum / maximum in the entire array…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Example: Randomized </a:t>
            </a:r>
            <a:r>
              <a:rPr lang="en-US" sz="3600" b="1" kern="0" dirty="0" err="1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Quicksort</a:t>
            </a:r>
            <a:endParaRPr lang="en-US" sz="3600" b="1" kern="0" dirty="0" smtClean="0">
              <a:solidFill>
                <a:srgbClr val="004F8A"/>
              </a:solidFill>
              <a:latin typeface="Arial"/>
              <a:ea typeface="+mj-ea"/>
              <a:cs typeface="+mj-cs"/>
            </a:endParaRPr>
          </a:p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with Weak Random # Generator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6" name="Rectangle 15"/>
          <p:cNvSpPr/>
          <p:nvPr/>
        </p:nvSpPr>
        <p:spPr>
          <a:xfrm>
            <a:off x="1066800" y="3200400"/>
            <a:ext cx="70866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A[0…N-1]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05200" y="4267200"/>
            <a:ext cx="6858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90600" y="4267200"/>
            <a:ext cx="24384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elements &lt; 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67200" y="4267200"/>
            <a:ext cx="39624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elements &gt; 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86000" y="3657600"/>
            <a:ext cx="9906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9" idx="0"/>
          </p:cNvCxnSpPr>
          <p:nvPr/>
        </p:nvCxnSpPr>
        <p:spPr>
          <a:xfrm>
            <a:off x="5562600" y="3657600"/>
            <a:ext cx="6858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7" idx="0"/>
          </p:cNvCxnSpPr>
          <p:nvPr/>
        </p:nvCxnSpPr>
        <p:spPr>
          <a:xfrm flipH="1">
            <a:off x="3848100" y="3657600"/>
            <a:ext cx="4953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57912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Ensure the max is in position </a:t>
            </a:r>
            <a:r>
              <a:rPr lang="en-US" sz="2800" dirty="0" err="1" smtClean="0"/>
              <a:t>i</a:t>
            </a:r>
            <a:r>
              <a:rPr lang="en-US" sz="2800" dirty="0" smtClean="0"/>
              <a:t> = 123456789 % N.</a:t>
            </a:r>
          </a:p>
          <a:p>
            <a:pPr eaLnBrk="1" hangingPunct="1"/>
            <a:r>
              <a:rPr lang="en-US" sz="2800" dirty="0" smtClean="0"/>
              <a:t>When partitioning happens, the max gets pulled to the end of the array, leaving the other 999,999 elements in the same order as before.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"/>
            <a:ext cx="91440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kern="0" dirty="0" smtClean="0">
                <a:solidFill>
                  <a:srgbClr val="004F8A"/>
                </a:solidFill>
                <a:latin typeface="Arial"/>
                <a:ea typeface="+mj-ea"/>
                <a:cs typeface="+mj-cs"/>
              </a:rPr>
              <a:t>Constructing an Adversarial Input…</a:t>
            </a:r>
          </a:p>
        </p:txBody>
      </p:sp>
      <p:sp>
        <p:nvSpPr>
          <p:cNvPr id="2049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D5C063-813F-4986-B1B7-27E9578207F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6" name="Rectangle 15"/>
          <p:cNvSpPr/>
          <p:nvPr/>
        </p:nvSpPr>
        <p:spPr>
          <a:xfrm>
            <a:off x="990600" y="3657600"/>
            <a:ext cx="70866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A[0…N-1]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53200" y="4724400"/>
            <a:ext cx="16002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 = max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4400" y="4724400"/>
            <a:ext cx="55626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4"/>
                </a:solidFill>
              </a:rPr>
              <a:t>999,999 elements &lt; A[</a:t>
            </a:r>
            <a:r>
              <a:rPr lang="en-US" sz="2400" dirty="0" err="1" smtClean="0">
                <a:solidFill>
                  <a:schemeClr val="accent4"/>
                </a:solidFill>
              </a:rPr>
              <a:t>i</a:t>
            </a:r>
            <a:r>
              <a:rPr lang="en-US" sz="2400" dirty="0" smtClean="0">
                <a:solidFill>
                  <a:schemeClr val="accent4"/>
                </a:solidFill>
              </a:rPr>
              <a:t>]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352800" y="4114800"/>
            <a:ext cx="4572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7" idx="0"/>
          </p:cNvCxnSpPr>
          <p:nvPr/>
        </p:nvCxnSpPr>
        <p:spPr>
          <a:xfrm>
            <a:off x="6629400" y="4114800"/>
            <a:ext cx="723900" cy="609600"/>
          </a:xfrm>
          <a:prstGeom prst="straightConnector1">
            <a:avLst/>
          </a:prstGeom>
          <a:ln w="22225">
            <a:solidFill>
              <a:schemeClr val="tx2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/>
          <p:cNvSpPr/>
          <p:nvPr/>
        </p:nvSpPr>
        <p:spPr>
          <a:xfrm rot="5400000">
            <a:off x="3581400" y="2667000"/>
            <a:ext cx="228600" cy="5562600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38200" y="55626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And this should now be an adversarial input for size N = 999,999!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ecture 1.  Introduction and Motivation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s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Course Overview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Course Overview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Assignments and Grades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Course Information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Feedback – Examples&amp;quot;&quot;/&gt;&lt;property id=&quot;20307&quot; value=&quot;272&quot;/&gt;&lt;/object&gt;&lt;object type=&quot;3&quot; unique_id=&quot;10011&quot;&gt;&lt;property id=&quot;20148&quot; value=&quot;5&quot;/&gt;&lt;property id=&quot;20300&quot; value=&quot;Slide 9 - &amp;quot;Motivation&amp;quot;&quot;/&gt;&lt;property id=&quot;20307&quot; value=&quot;263&quot;/&gt;&lt;/object&gt;&lt;object type=&quot;3&quot; unique_id=&quot;10012&quot;&gt;&lt;property id=&quot;20148&quot; value=&quot;5&quot;/&gt;&lt;property id=&quot;20300&quot; value=&quot;Slide 10 - &amp;quot;Motivation: Sorting&amp;quot;&quot;/&gt;&lt;property id=&quot;20307&quot; value=&quot;264&quot;/&gt;&lt;/object&gt;&lt;object type=&quot;3&quot; unique_id=&quot;10013&quot;&gt;&lt;property id=&quot;20148&quot; value=&quot;5&quot;/&gt;&lt;property id=&quot;20300&quot; value=&quot;Slide 11 - &amp;quot;Motivation: Graph Algorithms, Flows, and Matchings&amp;quot;&quot;/&gt;&lt;property id=&quot;20307&quot; value=&quot;265&quot;/&gt;&lt;/object&gt;&lt;object type=&quot;3&quot; unique_id=&quot;10014&quot;&gt;&lt;property id=&quot;20148&quot; value=&quot;5&quot;/&gt;&lt;property id=&quot;20300&quot; value=&quot;Slide 12 - &amp;quot;Motivation: Randomized Algorithms&amp;quot;&quot;/&gt;&lt;property id=&quot;20307&quot; value=&quot;266&quot;/&gt;&lt;/object&gt;&lt;object type=&quot;3&quot; unique_id=&quot;10015&quot;&gt;&lt;property id=&quot;20148&quot; value=&quot;5&quot;/&gt;&lt;property id=&quot;20300&quot; value=&quot;Slide 13 - &amp;quot;Motivation: Hard Problems and Approximation Algorithms&amp;quot;&quot;/&gt;&lt;property id=&quot;20307&quot; value=&quot;267&quot;/&gt;&lt;/object&gt;&lt;object type=&quot;3&quot; unique_id=&quot;10016&quot;&gt;&lt;property id=&quot;20148&quot; value=&quot;5&quot;/&gt;&lt;property id=&quot;20300&quot; value=&quot;Slide 14 - &amp;quot;Motivation: The Fast Fourier Transform&amp;quot;&quot;/&gt;&lt;property id=&quot;20307&quot; value=&quot;268&quot;/&gt;&lt;/object&gt;&lt;object type=&quot;3&quot; unique_id=&quot;10017&quot;&gt;&lt;property id=&quot;20148&quot; value=&quot;5&quot;/&gt;&lt;property id=&quot;20300&quot; value=&quot;Slide 15 - &amp;quot;Motivation: Computational Geometry&amp;quot;&quot;/&gt;&lt;property id=&quot;20307&quot; value=&quot;269&quot;/&gt;&lt;/object&gt;&lt;object type=&quot;3&quot; unique_id=&quot;10018&quot;&gt;&lt;property id=&quot;20148&quot; value=&quot;5&quot;/&gt;&lt;property id=&quot;20300&quot; value=&quot;Slide 16 - &amp;quot;Motivation: Bioinformatics&amp;quot;&quot;/&gt;&lt;property id=&quot;20307&quot; value=&quot;270&quot;/&gt;&lt;/object&gt;&lt;object type=&quot;3&quot; unique_id=&quot;10019&quot;&gt;&lt;property id=&quot;20148&quot; value=&quot;5&quot;/&gt;&lt;property id=&quot;20300&quot; value=&quot;Slide 17 - &amp;quot;Motivation: Impressing One’s &amp;#x0D;&amp;#x0A;In-Laws&amp;quot;&quot;/&gt;&lt;property id=&quot;20307&quot; value=&quot;271&quot;/&gt;&lt;/object&gt;&lt;object type=&quot;3&quot; unique_id=&quot;10092&quot;&gt;&lt;property id=&quot;20148&quot; value=&quot;5&quot;/&gt;&lt;property id=&quot;20300&quot; value=&quot;Slide 8 - &amp;quot;Other Seminars&amp;quot;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  <a:tailEnd type="arrow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5613</TotalTime>
  <Words>775</Words>
  <Application>Microsoft Office PowerPoint</Application>
  <PresentationFormat>On-screen Show (4:3)</PresentationFormat>
  <Paragraphs>97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1_Default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Computer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840: Design and Analysis of Algorithms</dc:title>
  <dc:creator>Office User</dc:creator>
  <cp:lastModifiedBy>Dean</cp:lastModifiedBy>
  <cp:revision>532</cp:revision>
  <dcterms:created xsi:type="dcterms:W3CDTF">2006-01-10T16:14:55Z</dcterms:created>
  <dcterms:modified xsi:type="dcterms:W3CDTF">2013-03-08T15:35:36Z</dcterms:modified>
</cp:coreProperties>
</file>