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65" r:id="rId5"/>
    <p:sldId id="266" r:id="rId6"/>
    <p:sldId id="267" r:id="rId7"/>
    <p:sldId id="259" r:id="rId8"/>
    <p:sldId id="261" r:id="rId9"/>
    <p:sldId id="260" r:id="rId10"/>
    <p:sldId id="264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645" autoAdjust="0"/>
  </p:normalViewPr>
  <p:slideViewPr>
    <p:cSldViewPr snapToGrid="0" snapToObjects="1">
      <p:cViewPr varScale="1">
        <p:scale>
          <a:sx n="112" d="100"/>
          <a:sy n="112" d="100"/>
        </p:scale>
        <p:origin x="-134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4E707-9DC0-3647-AB6A-A0106052723D}" type="datetime1">
              <a:rPr lang="en-US" smtClean="0"/>
              <a:t>3/6/13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A99AE-D6F2-E54C-9E80-9021F0A75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3646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2695A-0D37-6747-861A-B372AA862815}" type="datetime1">
              <a:rPr lang="en-US" smtClean="0"/>
              <a:t>3/6/13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859D2-7A4B-3943-AC33-26509A450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1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859D2-7A4B-3943-AC33-26509A450A3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96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Insert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859D2-7A4B-3943-AC33-26509A450A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7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Insert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859D2-7A4B-3943-AC33-26509A450A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7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Insert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859D2-7A4B-3943-AC33-26509A450A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7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Insert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859D2-7A4B-3943-AC33-26509A450A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7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 smtClean="0"/>
              <a:t>At this point we switch to the Resolve Web Interface and show them defective Invert (like screen shot below)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Then generate VCs, look at each VC and explain why it is there, e.g., precondition on </a:t>
            </a:r>
            <a:r>
              <a:rPr lang="en-US" dirty="0" err="1" smtClean="0"/>
              <a:t>Dequeue</a:t>
            </a: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Then run “verify” to find out which VC can’t be proved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Show why that VC be proved, and notice that the substitution shows that the </a:t>
            </a:r>
            <a:br>
              <a:rPr lang="en-US" dirty="0" smtClean="0"/>
            </a:br>
            <a:r>
              <a:rPr lang="en-US" dirty="0" smtClean="0"/>
              <a:t>Goal: (&lt;E'&gt; o Reverse(Q')) = Reverse(Q) reduces (through substitution) to &lt;E'&gt; o Reverse(Q') = Reverse(Q') o &lt;E'&gt; 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Which means the items are being put back on the wrong end of the queue with the Inject.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859D2-7A4B-3943-AC33-26509A450A3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57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 smtClean="0"/>
              <a:t>At this point we switch to the Resolve Web Interface and show them defective Invert (like screen shot below)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Then generate VCs, look at each VC and explain why it is there, e.g., precondition on </a:t>
            </a:r>
            <a:r>
              <a:rPr lang="en-US" dirty="0" err="1" smtClean="0"/>
              <a:t>Dequeue</a:t>
            </a: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Then run “verify” to find out which VC can’t be proved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Show why that VC be proved, and notice that the substitution shows that the </a:t>
            </a:r>
            <a:br>
              <a:rPr lang="en-US" dirty="0" smtClean="0"/>
            </a:br>
            <a:r>
              <a:rPr lang="en-US" dirty="0" smtClean="0"/>
              <a:t>Goal: (&lt;E'&gt; o Reverse(Q')) = Reverse(Q) reduces (through substitution) to &lt;E'&gt; o Reverse(Q') = Reverse(Q') o &lt;E'&gt; 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Which means the items are being put back on the wrong end of the queue with the Inject.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859D2-7A4B-3943-AC33-26509A450A3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57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Math Reasoning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4570"/>
            <a:ext cx="7772400" cy="978408"/>
          </a:xfrm>
        </p:spPr>
        <p:txBody>
          <a:bodyPr/>
          <a:lstStyle/>
          <a:p>
            <a:r>
              <a:rPr lang="en-US" dirty="0"/>
              <a:t>Debugging an </a:t>
            </a:r>
            <a:r>
              <a:rPr lang="en-US" dirty="0" smtClean="0"/>
              <a:t>Operation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52221"/>
            <a:ext cx="8849528" cy="191135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Joan Krone – Denison University</a:t>
            </a:r>
          </a:p>
          <a:p>
            <a:r>
              <a:rPr lang="en-US" sz="2800" dirty="0" smtClean="0"/>
              <a:t>Joseph Hollingsworth – Indiana University Southeast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9519" y="2042978"/>
            <a:ext cx="65449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Using a Failed Proof of Correctness as a Guide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832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Accessing the</a:t>
            </a:r>
            <a:br>
              <a:rPr lang="en-US" dirty="0" smtClean="0"/>
            </a:br>
            <a:r>
              <a:rPr lang="en-US" dirty="0" smtClean="0"/>
              <a:t>RESOLVE Web Interface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10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pic>
        <p:nvPicPr>
          <p:cNvPr id="11" name="Picture 10" descr="RWI-URLShot-Annotat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05" y="2714698"/>
            <a:ext cx="8395754" cy="2898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429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Accessing Components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11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  <p:pic>
        <p:nvPicPr>
          <p:cNvPr id="4" name="Picture 3" descr="RWI-ComponentShot-Annotat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05" y="1822054"/>
            <a:ext cx="8334979" cy="4188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975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Went Wrong?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Student implements an operation</a:t>
            </a:r>
          </a:p>
          <a:p>
            <a:pPr>
              <a:buFont typeface="Wingdings" charset="2"/>
              <a:buChar char="Ø"/>
            </a:pPr>
            <a:r>
              <a:rPr lang="en-US" sz="2400" dirty="0" smtClean="0"/>
              <a:t>Student </a:t>
            </a:r>
            <a:r>
              <a:rPr lang="en-US" sz="2400" dirty="0"/>
              <a:t>creates </a:t>
            </a:r>
            <a:r>
              <a:rPr lang="en-US" sz="2400" dirty="0" smtClean="0"/>
              <a:t>a testing harness </a:t>
            </a:r>
            <a:br>
              <a:rPr lang="en-US" sz="2400" dirty="0" smtClean="0"/>
            </a:br>
            <a:r>
              <a:rPr lang="en-US" sz="2400" dirty="0" smtClean="0"/>
              <a:t>a </a:t>
            </a:r>
            <a:r>
              <a:rPr lang="en-US" sz="2400" dirty="0"/>
              <a:t>small client </a:t>
            </a:r>
            <a:r>
              <a:rPr lang="en-US" sz="2400" dirty="0" smtClean="0"/>
              <a:t>program</a:t>
            </a:r>
          </a:p>
          <a:p>
            <a:pPr>
              <a:buFont typeface="Wingdings" charset="2"/>
              <a:buChar char="Ø"/>
            </a:pPr>
            <a:r>
              <a:rPr lang="en-US" sz="2400" dirty="0" smtClean="0"/>
              <a:t>Student </a:t>
            </a:r>
            <a:r>
              <a:rPr lang="en-US" sz="2400" dirty="0"/>
              <a:t>runs the testing </a:t>
            </a:r>
            <a:r>
              <a:rPr lang="en-US" sz="2400" dirty="0" smtClean="0"/>
              <a:t>harness</a:t>
            </a:r>
          </a:p>
          <a:p>
            <a:pPr>
              <a:buFont typeface="Wingdings" charset="2"/>
              <a:buChar char="Ø"/>
            </a:pPr>
            <a:r>
              <a:rPr lang="en-US" sz="2400" dirty="0" smtClean="0"/>
              <a:t>Receives </a:t>
            </a:r>
            <a:r>
              <a:rPr lang="en-US" sz="2400" dirty="0"/>
              <a:t>unexpected output</a:t>
            </a:r>
          </a:p>
          <a:p>
            <a:pPr>
              <a:buFont typeface="Wingdings" charset="2"/>
              <a:buChar char="Ø"/>
            </a:pPr>
            <a:r>
              <a:rPr lang="en-US" sz="2400" dirty="0"/>
              <a:t>The operation </a:t>
            </a:r>
            <a:r>
              <a:rPr lang="en-US" sz="2400" dirty="0" smtClean="0"/>
              <a:t>doesn’t seem to do anything!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42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298" y="3427806"/>
            <a:ext cx="8488728" cy="317799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sz="2800" dirty="0" smtClean="0">
                <a:cs typeface="Courier New"/>
              </a:rPr>
              <a:t>The outgoing Q equals the reverse of the incoming Q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cs typeface="Courier New"/>
              </a:rPr>
              <a:t>#Q – incoming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cs typeface="Courier New"/>
              </a:rPr>
              <a:t>Q – outgoing</a:t>
            </a:r>
          </a:p>
          <a:p>
            <a:pPr marL="349250" lvl="1" indent="0">
              <a:buNone/>
            </a:pPr>
            <a:endParaRPr lang="en-US" sz="1800" dirty="0" smtClean="0">
              <a:cs typeface="Courier New"/>
            </a:endParaRPr>
          </a:p>
          <a:p>
            <a:pPr marL="349250" lvl="1" indent="0">
              <a:buNone/>
            </a:pPr>
            <a:r>
              <a:rPr lang="en-US" sz="2800" dirty="0" err="1" smtClean="0">
                <a:cs typeface="Courier New"/>
              </a:rPr>
              <a:t>P_Queue</a:t>
            </a:r>
            <a:r>
              <a:rPr lang="en-US" sz="2800" dirty="0" smtClean="0">
                <a:cs typeface="Courier New"/>
              </a:rPr>
              <a:t> is a </a:t>
            </a:r>
            <a:r>
              <a:rPr lang="en-US" sz="2800" dirty="0" err="1" smtClean="0">
                <a:cs typeface="Courier New"/>
              </a:rPr>
              <a:t>preemptable</a:t>
            </a:r>
            <a:r>
              <a:rPr lang="en-US" sz="2800" dirty="0" smtClean="0">
                <a:cs typeface="Courier New"/>
              </a:rPr>
              <a:t> queue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cs typeface="Courier New"/>
              </a:rPr>
              <a:t>Has one additional operation – Inject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480927"/>
              </p:ext>
            </p:extLst>
          </p:nvPr>
        </p:nvGraphicFramePr>
        <p:xfrm>
          <a:off x="343748" y="1482933"/>
          <a:ext cx="8498275" cy="1584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8275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2400" b="0" dirty="0" smtClean="0">
                        <a:latin typeface="Courier New"/>
                        <a:cs typeface="Courier New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Operation</a:t>
                      </a:r>
                      <a:r>
                        <a:rPr lang="en-US" sz="2800" b="0" dirty="0" smtClean="0">
                          <a:latin typeface="Courier New"/>
                          <a:cs typeface="Courier New"/>
                        </a:rPr>
                        <a:t> Invert (Q: </a:t>
                      </a:r>
                      <a:r>
                        <a:rPr lang="en-US" sz="2800" b="0" dirty="0" err="1" smtClean="0">
                          <a:latin typeface="Courier New"/>
                          <a:cs typeface="Courier New"/>
                        </a:rPr>
                        <a:t>P_Queue</a:t>
                      </a:r>
                      <a:r>
                        <a:rPr lang="en-US" sz="2800" b="0" dirty="0" smtClean="0">
                          <a:latin typeface="Courier New"/>
                          <a:cs typeface="Courier New"/>
                        </a:rPr>
                        <a:t>);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latin typeface="Courier New"/>
                          <a:cs typeface="Courier New"/>
                        </a:rPr>
                        <a:t>        </a:t>
                      </a:r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ensures</a:t>
                      </a:r>
                      <a:r>
                        <a:rPr lang="en-US" sz="2800" b="0" dirty="0" smtClean="0">
                          <a:latin typeface="Courier New"/>
                          <a:cs typeface="Courier New"/>
                        </a:rPr>
                        <a:t> Q = Reverse(#Q);</a:t>
                      </a:r>
                    </a:p>
                    <a:p>
                      <a:pPr marL="0" indent="0">
                        <a:buNone/>
                      </a:pPr>
                      <a:endParaRPr lang="en-US" b="1" dirty="0" smtClean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chemeClr val="accent1">
                        <a:alpha val="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3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76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0813" cy="1429871"/>
          </a:xfrm>
        </p:spPr>
        <p:txBody>
          <a:bodyPr/>
          <a:lstStyle/>
          <a:p>
            <a:r>
              <a:rPr lang="en-US" dirty="0" smtClean="0"/>
              <a:t>String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298" y="1280194"/>
            <a:ext cx="8488728" cy="5253917"/>
          </a:xfrm>
        </p:spPr>
        <p:txBody>
          <a:bodyPr/>
          <a:lstStyle/>
          <a:p>
            <a:pPr marL="349250" lvl="1" indent="0">
              <a:buNone/>
            </a:pPr>
            <a:r>
              <a:rPr lang="en-US" sz="2800" b="1" dirty="0" smtClean="0">
                <a:cs typeface="Courier New"/>
              </a:rPr>
              <a:t>Used for mathematically modeling a Queue</a:t>
            </a:r>
          </a:p>
          <a:p>
            <a:pPr lvl="1">
              <a:buFont typeface="Wingdings" charset="2"/>
              <a:buChar char="Ø"/>
            </a:pPr>
            <a:r>
              <a:rPr lang="en-US" sz="2800" dirty="0" smtClean="0">
                <a:sym typeface="Symbol"/>
              </a:rPr>
              <a:t> - is the alphabet, e.g.,  = </a:t>
            </a:r>
            <a:r>
              <a:rPr lang="en-US" sz="2800" b="1" dirty="0" smtClean="0">
                <a:sym typeface="Symbol"/>
              </a:rPr>
              <a:t>Z</a:t>
            </a:r>
          </a:p>
          <a:p>
            <a:pPr marL="349250" lvl="1" indent="0">
              <a:buNone/>
            </a:pPr>
            <a:endParaRPr lang="en-US" sz="2800" b="1" dirty="0" smtClean="0">
              <a:cs typeface="Courier New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81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0813" cy="1429871"/>
          </a:xfrm>
        </p:spPr>
        <p:txBody>
          <a:bodyPr/>
          <a:lstStyle/>
          <a:p>
            <a:r>
              <a:rPr lang="en-US" dirty="0" smtClean="0"/>
              <a:t>String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298" y="1280194"/>
            <a:ext cx="8488728" cy="5253917"/>
          </a:xfrm>
        </p:spPr>
        <p:txBody>
          <a:bodyPr/>
          <a:lstStyle/>
          <a:p>
            <a:pPr marL="349250" lvl="1" indent="0">
              <a:buNone/>
            </a:pPr>
            <a:r>
              <a:rPr lang="en-US" sz="2800" b="1" dirty="0" smtClean="0">
                <a:cs typeface="Courier New"/>
              </a:rPr>
              <a:t>Used for mathematically modeling a Queue</a:t>
            </a:r>
          </a:p>
          <a:p>
            <a:pPr lvl="1">
              <a:buFont typeface="Wingdings" charset="2"/>
              <a:buChar char="Ø"/>
            </a:pPr>
            <a:r>
              <a:rPr lang="en-US" sz="2800" dirty="0">
                <a:sym typeface="Symbol"/>
              </a:rPr>
              <a:t> - is the alphabet, e.g.,  = </a:t>
            </a:r>
            <a:r>
              <a:rPr lang="en-US" sz="2800" b="1" dirty="0">
                <a:sym typeface="Symbol"/>
              </a:rPr>
              <a:t>Z</a:t>
            </a:r>
          </a:p>
          <a:p>
            <a:pPr lvl="1">
              <a:buFont typeface="Wingdings" charset="2"/>
              <a:buChar char="Ø"/>
            </a:pPr>
            <a:r>
              <a:rPr lang="en-US" sz="2800" dirty="0" smtClean="0">
                <a:sym typeface="Symbol"/>
              </a:rPr>
              <a:t>Example strings:</a:t>
            </a:r>
          </a:p>
          <a:p>
            <a:pPr lvl="2">
              <a:buFont typeface="Arial"/>
              <a:buChar char="•"/>
              <a:tabLst>
                <a:tab pos="4117975" algn="l"/>
              </a:tabLst>
            </a:pPr>
            <a:r>
              <a:rPr lang="en-US" sz="2600" dirty="0" smtClean="0">
                <a:sym typeface="Symbol"/>
              </a:rPr>
              <a:t>α = &lt;4,22,3,17&gt;	</a:t>
            </a:r>
            <a:r>
              <a:rPr lang="en-US" sz="2600" i="1" dirty="0" smtClean="0">
                <a:sym typeface="Symbol"/>
              </a:rPr>
              <a:t>string of 4 integers</a:t>
            </a:r>
          </a:p>
          <a:p>
            <a:pPr lvl="2">
              <a:buFont typeface="Arial"/>
              <a:buChar char="•"/>
              <a:tabLst>
                <a:tab pos="4117975" algn="l"/>
              </a:tabLst>
            </a:pPr>
            <a:r>
              <a:rPr lang="en-US" sz="2600" dirty="0" smtClean="0">
                <a:sym typeface="Symbol"/>
              </a:rPr>
              <a:t>β = &lt; &gt;	</a:t>
            </a:r>
            <a:r>
              <a:rPr lang="en-US" sz="2600" i="1" dirty="0" smtClean="0">
                <a:sym typeface="Symbol"/>
              </a:rPr>
              <a:t>empty string</a:t>
            </a:r>
          </a:p>
          <a:p>
            <a:pPr lvl="1">
              <a:buFont typeface="Arial"/>
              <a:buChar char="•"/>
            </a:pPr>
            <a:endParaRPr lang="en-US" sz="2800" b="1" dirty="0" smtClean="0">
              <a:cs typeface="Courier New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44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0813" cy="1429871"/>
          </a:xfrm>
        </p:spPr>
        <p:txBody>
          <a:bodyPr/>
          <a:lstStyle/>
          <a:p>
            <a:r>
              <a:rPr lang="en-US" dirty="0" smtClean="0"/>
              <a:t>String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298" y="1280194"/>
            <a:ext cx="8488728" cy="5253917"/>
          </a:xfrm>
        </p:spPr>
        <p:txBody>
          <a:bodyPr/>
          <a:lstStyle/>
          <a:p>
            <a:pPr marL="349250" lvl="1" indent="0">
              <a:buNone/>
            </a:pPr>
            <a:r>
              <a:rPr lang="en-US" sz="2800" b="1" dirty="0" smtClean="0">
                <a:cs typeface="Courier New"/>
              </a:rPr>
              <a:t>Used for mathematically modeling a Queue</a:t>
            </a:r>
          </a:p>
          <a:p>
            <a:pPr lvl="1">
              <a:buFont typeface="Wingdings" charset="2"/>
              <a:buChar char="Ø"/>
            </a:pPr>
            <a:r>
              <a:rPr lang="en-US" sz="2800" dirty="0">
                <a:sym typeface="Symbol"/>
              </a:rPr>
              <a:t> - is the alphabet, e.g.,  = </a:t>
            </a:r>
            <a:r>
              <a:rPr lang="en-US" sz="2800" b="1" dirty="0">
                <a:sym typeface="Symbol"/>
              </a:rPr>
              <a:t>Z</a:t>
            </a:r>
          </a:p>
          <a:p>
            <a:pPr lvl="1">
              <a:buFont typeface="Wingdings" charset="2"/>
              <a:buChar char="Ø"/>
            </a:pPr>
            <a:r>
              <a:rPr lang="en-US" sz="2800" dirty="0" smtClean="0">
                <a:sym typeface="Symbol"/>
              </a:rPr>
              <a:t>Example strings:</a:t>
            </a:r>
          </a:p>
          <a:p>
            <a:pPr lvl="2">
              <a:buFont typeface="Arial"/>
              <a:buChar char="•"/>
              <a:tabLst>
                <a:tab pos="4117975" algn="l"/>
              </a:tabLst>
            </a:pPr>
            <a:r>
              <a:rPr lang="en-US" sz="2600" dirty="0" smtClean="0">
                <a:sym typeface="Symbol"/>
              </a:rPr>
              <a:t>α = &lt;4,22,3,17&gt;	</a:t>
            </a:r>
            <a:r>
              <a:rPr lang="en-US" sz="2600" i="1" dirty="0" smtClean="0">
                <a:sym typeface="Symbol"/>
              </a:rPr>
              <a:t>string of 4 integers</a:t>
            </a:r>
          </a:p>
          <a:p>
            <a:pPr lvl="2">
              <a:buFont typeface="Arial"/>
              <a:buChar char="•"/>
              <a:tabLst>
                <a:tab pos="4117975" algn="l"/>
              </a:tabLst>
            </a:pPr>
            <a:r>
              <a:rPr lang="en-US" sz="2600" dirty="0" smtClean="0">
                <a:sym typeface="Symbol"/>
              </a:rPr>
              <a:t>β = &lt; &gt;	</a:t>
            </a:r>
            <a:r>
              <a:rPr lang="en-US" sz="2600" i="1" dirty="0" smtClean="0">
                <a:sym typeface="Symbol"/>
              </a:rPr>
              <a:t>empty string</a:t>
            </a:r>
          </a:p>
          <a:p>
            <a:pPr lvl="1">
              <a:buFont typeface="Wingdings" charset="2"/>
              <a:buChar char="Ø"/>
            </a:pPr>
            <a:r>
              <a:rPr lang="en-US" sz="2800" dirty="0" smtClean="0">
                <a:cs typeface="Courier New"/>
              </a:rPr>
              <a:t>Concatenation, Length, Reverse</a:t>
            </a:r>
          </a:p>
          <a:p>
            <a:pPr lvl="2">
              <a:buFont typeface="Arial"/>
              <a:buChar char="•"/>
            </a:pPr>
            <a:r>
              <a:rPr lang="en-US" sz="2600" dirty="0" smtClean="0">
                <a:cs typeface="Courier New"/>
              </a:rPr>
              <a:t>&lt;-5&gt; o </a:t>
            </a:r>
            <a:r>
              <a:rPr lang="en-US" sz="2600" dirty="0">
                <a:sym typeface="Symbol"/>
              </a:rPr>
              <a:t>α</a:t>
            </a:r>
            <a:r>
              <a:rPr lang="en-US" sz="2600" dirty="0" smtClean="0">
                <a:cs typeface="Courier New"/>
              </a:rPr>
              <a:t> o &lt;101&gt; = &lt;-5,</a:t>
            </a:r>
            <a:r>
              <a:rPr lang="en-US" sz="2600" dirty="0" smtClean="0">
                <a:sym typeface="Symbol"/>
              </a:rPr>
              <a:t>4,22,3,17,101&gt;</a:t>
            </a:r>
          </a:p>
          <a:p>
            <a:pPr lvl="2">
              <a:buFont typeface="Arial"/>
              <a:buChar char="•"/>
            </a:pPr>
            <a:r>
              <a:rPr lang="en-US" sz="2600" dirty="0" smtClean="0">
                <a:cs typeface="Courier New"/>
                <a:sym typeface="Symbol"/>
              </a:rPr>
              <a:t>|</a:t>
            </a:r>
            <a:r>
              <a:rPr lang="en-US" sz="2600" dirty="0" smtClean="0">
                <a:sym typeface="Symbol"/>
              </a:rPr>
              <a:t>α| = 4</a:t>
            </a:r>
          </a:p>
          <a:p>
            <a:pPr lvl="2">
              <a:buFont typeface="Arial"/>
              <a:buChar char="•"/>
            </a:pPr>
            <a:r>
              <a:rPr lang="en-US" sz="2600" dirty="0" smtClean="0">
                <a:cs typeface="Courier New"/>
                <a:sym typeface="Symbol"/>
              </a:rPr>
              <a:t>Reverse(</a:t>
            </a:r>
            <a:r>
              <a:rPr lang="en-US" sz="2600" dirty="0" smtClean="0">
                <a:sym typeface="Symbol"/>
              </a:rPr>
              <a:t>α</a:t>
            </a:r>
            <a:r>
              <a:rPr lang="en-US" sz="2600" dirty="0" smtClean="0">
                <a:cs typeface="Courier New"/>
                <a:sym typeface="Symbol"/>
              </a:rPr>
              <a:t>) = &lt;17,3,22,4&gt;</a:t>
            </a:r>
          </a:p>
          <a:p>
            <a:pPr lvl="2">
              <a:buFont typeface="Arial"/>
              <a:buChar char="•"/>
            </a:pPr>
            <a:r>
              <a:rPr lang="en-US" sz="2600" dirty="0" smtClean="0">
                <a:cs typeface="Courier New"/>
                <a:sym typeface="Symbol"/>
              </a:rPr>
              <a:t>Reverse(</a:t>
            </a:r>
            <a:r>
              <a:rPr lang="en-US" sz="2600" dirty="0" smtClean="0">
                <a:sym typeface="Symbol"/>
              </a:rPr>
              <a:t>α</a:t>
            </a:r>
            <a:r>
              <a:rPr lang="en-US" sz="2600" dirty="0" smtClean="0">
                <a:cs typeface="Courier New"/>
              </a:rPr>
              <a:t> </a:t>
            </a:r>
            <a:r>
              <a:rPr lang="en-US" sz="2600" dirty="0">
                <a:cs typeface="Courier New"/>
              </a:rPr>
              <a:t>o &lt;101</a:t>
            </a:r>
            <a:r>
              <a:rPr lang="en-US" sz="2600" dirty="0" smtClean="0">
                <a:cs typeface="Courier New"/>
              </a:rPr>
              <a:t>&gt;)  = &lt;101,17,3,22,4&gt;</a:t>
            </a:r>
          </a:p>
          <a:p>
            <a:pPr lvl="1">
              <a:buFont typeface="Arial"/>
              <a:buChar char="•"/>
            </a:pPr>
            <a:endParaRPr lang="en-US" sz="2800" b="1" dirty="0" smtClean="0">
              <a:cs typeface="Courier New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01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548"/>
            <a:ext cx="7770813" cy="1207159"/>
          </a:xfrm>
        </p:spPr>
        <p:txBody>
          <a:bodyPr/>
          <a:lstStyle/>
          <a:p>
            <a:r>
              <a:rPr lang="en-US" dirty="0" smtClean="0"/>
              <a:t>Testing Harness for Invert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24225"/>
              </p:ext>
            </p:extLst>
          </p:nvPr>
        </p:nvGraphicFramePr>
        <p:xfrm>
          <a:off x="563339" y="1034612"/>
          <a:ext cx="8159580" cy="393192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815958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800" b="1" i="0" dirty="0" smtClean="0">
                          <a:latin typeface="Courier New"/>
                          <a:cs typeface="Courier New"/>
                        </a:rPr>
                        <a:t>Begin</a:t>
                      </a:r>
                    </a:p>
                    <a:p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	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q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: 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P_Queue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;</a:t>
                      </a:r>
                    </a:p>
                    <a:p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	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Enqueue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(3, 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q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);</a:t>
                      </a:r>
                    </a:p>
                    <a:p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	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Enqueue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(2, 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q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);</a:t>
                      </a:r>
                    </a:p>
                    <a:p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	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Enqueue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(1, 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q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);</a:t>
                      </a:r>
                    </a:p>
                    <a:p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	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Writeln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("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q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before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Invert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 = ", 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q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);</a:t>
                      </a:r>
                    </a:p>
                    <a:p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	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Invert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q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);</a:t>
                      </a:r>
                    </a:p>
                    <a:p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	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Writeln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("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q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 after 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Invert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 = ", </a:t>
                      </a:r>
                      <a:r>
                        <a:rPr lang="de-DE" sz="2800" b="0" i="0" dirty="0" err="1" smtClean="0">
                          <a:latin typeface="Courier New"/>
                          <a:cs typeface="Courier New"/>
                        </a:rPr>
                        <a:t>q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);</a:t>
                      </a:r>
                    </a:p>
                    <a:p>
                      <a:r>
                        <a:rPr lang="de-DE" sz="2800" b="1" i="0" dirty="0" smtClean="0">
                          <a:latin typeface="Courier New"/>
                          <a:cs typeface="Courier New"/>
                        </a:rPr>
                        <a:t>end</a:t>
                      </a:r>
                      <a:r>
                        <a:rPr lang="de-DE" sz="2800" b="0" i="0" dirty="0" smtClean="0">
                          <a:latin typeface="Courier New"/>
                          <a:cs typeface="Courier New"/>
                        </a:rPr>
                        <a:t>;</a:t>
                      </a:r>
                      <a:endParaRPr lang="en-US" sz="2800" b="0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chemeClr val="accent1">
                        <a:alpha val="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59376" y="5031905"/>
            <a:ext cx="505691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Output: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q before Invert </a:t>
            </a:r>
            <a:r>
              <a:rPr lang="en-US" sz="2800" dirty="0"/>
              <a:t>= &lt;3,2,1&gt;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q after Invert </a:t>
            </a:r>
            <a:r>
              <a:rPr lang="en-US" sz="2800" dirty="0"/>
              <a:t>= &lt;3,2,1</a:t>
            </a:r>
            <a:r>
              <a:rPr lang="en-US" sz="2800" dirty="0" smtClean="0"/>
              <a:t>&gt;</a:t>
            </a: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7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46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</a:t>
            </a:r>
            <a:r>
              <a:rPr lang="en-US" dirty="0"/>
              <a:t>D</a:t>
            </a:r>
            <a:r>
              <a:rPr lang="en-US" dirty="0" smtClean="0"/>
              <a:t>ebug?</a:t>
            </a:r>
            <a:br>
              <a:rPr lang="en-US" dirty="0" smtClean="0"/>
            </a:br>
            <a:r>
              <a:rPr lang="en-US" dirty="0" smtClean="0"/>
              <a:t>I </a:t>
            </a:r>
            <a:r>
              <a:rPr lang="en-US" dirty="0"/>
              <a:t>C</a:t>
            </a:r>
            <a:r>
              <a:rPr lang="en-US" dirty="0" smtClean="0"/>
              <a:t>ould </a:t>
            </a:r>
            <a:r>
              <a:rPr lang="en-US" dirty="0"/>
              <a:t>T</a:t>
            </a:r>
            <a:r>
              <a:rPr lang="en-US" dirty="0" smtClean="0"/>
              <a:t>ry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en-US" sz="2800" dirty="0" smtClean="0"/>
              <a:t>Using one of those genetic algorithms to make random mutations to my code …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25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Maybe I Should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en-US" sz="2800" dirty="0" smtClean="0"/>
              <a:t>Do that proof of correctness thingy that my professor showed us.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SIGCSE 2013 Special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Math Reasoning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44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tory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Story.thmx</Template>
  <TotalTime>677</TotalTime>
  <Words>434</Words>
  <Application>Microsoft Macintosh PowerPoint</Application>
  <PresentationFormat>On-screen Show (4:3)</PresentationFormat>
  <Paragraphs>113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Story</vt:lpstr>
      <vt:lpstr>Debugging an Operation</vt:lpstr>
      <vt:lpstr>What Went Wrong?</vt:lpstr>
      <vt:lpstr>Invert</vt:lpstr>
      <vt:lpstr>String Theory</vt:lpstr>
      <vt:lpstr>String Theory</vt:lpstr>
      <vt:lpstr>String Theory</vt:lpstr>
      <vt:lpstr>Testing Harness for Invert</vt:lpstr>
      <vt:lpstr>How to Debug? I Could Try …</vt:lpstr>
      <vt:lpstr>Or Maybe I Should …</vt:lpstr>
      <vt:lpstr>Accessing the RESOLVE Web Interface</vt:lpstr>
      <vt:lpstr>Accessing Components</vt:lpstr>
    </vt:vector>
  </TitlesOfParts>
  <Manager/>
  <Company>IU Southeast CSCI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SIGCSE 2013 Special Session on Math Reasoning</dc:title>
  <dc:subject>Debugging Invert with RESOLVE Web Interface</dc:subject>
  <dc:creator>Dr. Holly</dc:creator>
  <cp:keywords/>
  <dc:description/>
  <cp:lastModifiedBy>Joseph Hollingsworth</cp:lastModifiedBy>
  <cp:revision>53</cp:revision>
  <dcterms:created xsi:type="dcterms:W3CDTF">2013-02-28T14:57:42Z</dcterms:created>
  <dcterms:modified xsi:type="dcterms:W3CDTF">2013-03-06T22:25:51Z</dcterms:modified>
  <cp:category/>
</cp:coreProperties>
</file>