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474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B06D2-2347-4A01-B808-7DB7C813CE4A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16D85F-104C-4F19-B96E-0B03AD227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similar to:</a:t>
            </a:r>
          </a:p>
          <a:p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n-US" dirty="0" smtClean="0"/>
              <a:t>scientific method – observe</a:t>
            </a:r>
            <a:r>
              <a:rPr lang="en-US" baseline="0" dirty="0" smtClean="0"/>
              <a:t> data, form hypothesis, test</a:t>
            </a:r>
            <a:endParaRPr lang="en-US" dirty="0" smtClean="0"/>
          </a:p>
          <a:p>
            <a:r>
              <a:rPr lang="en-US" dirty="0" smtClean="0"/>
              <a:t>-</a:t>
            </a:r>
            <a:r>
              <a:rPr lang="en-US" baseline="0" dirty="0" smtClean="0"/>
              <a:t> </a:t>
            </a:r>
            <a:r>
              <a:rPr lang="en-US" dirty="0" smtClean="0"/>
              <a:t>design process – analyze problem, design solution, evaluate</a:t>
            </a:r>
            <a:r>
              <a:rPr lang="en-US" baseline="0" dirty="0" smtClean="0"/>
              <a:t>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D4529FF-FCE1-4DB7-AC9D-8DDFBD47EA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16D85F-104C-4F19-B96E-0B03AD227D1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D141EF-588C-4F87-B0FB-6479B601466D}" type="datetimeFigureOut">
              <a:rPr lang="en-US" smtClean="0"/>
              <a:pPr/>
              <a:t>2013-03-08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42C6A-372A-4FC0-872A-B665FAE71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Search Strategies: </a:t>
            </a:r>
            <a:br>
              <a:rPr lang="en-US" dirty="0" smtClean="0"/>
            </a:br>
            <a:r>
              <a:rPr lang="en-US" dirty="0" smtClean="0"/>
              <a:t>Hi-Lo Game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315200" cy="236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Clif Kussmaul, Muhlenberg College</a:t>
            </a:r>
          </a:p>
          <a:p>
            <a:r>
              <a:rPr lang="en-US" dirty="0" smtClean="0"/>
              <a:t>kussmaul@muhlenberg.edu	cspogil.org</a:t>
            </a:r>
          </a:p>
          <a:p>
            <a:endParaRPr lang="en-US" dirty="0"/>
          </a:p>
          <a:p>
            <a:r>
              <a:rPr lang="en-US" i="1" dirty="0" smtClean="0"/>
              <a:t>SIGCSE 2013 Special Session:</a:t>
            </a:r>
          </a:p>
          <a:p>
            <a:r>
              <a:rPr lang="en-US" i="1" dirty="0" smtClean="0"/>
              <a:t>Engaging Mathematical Reasoning </a:t>
            </a:r>
            <a:r>
              <a:rPr lang="en-US" i="1" dirty="0" smtClean="0"/>
              <a:t>Exercises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 noChangeAspect="1"/>
          </p:cNvGrpSpPr>
          <p:nvPr/>
        </p:nvGrpSpPr>
        <p:grpSpPr>
          <a:xfrm>
            <a:off x="-2133600" y="1524000"/>
            <a:ext cx="13487400" cy="4495800"/>
            <a:chOff x="2286000" y="3200400"/>
            <a:chExt cx="8229600" cy="2743200"/>
          </a:xfrm>
        </p:grpSpPr>
        <p:sp>
          <p:nvSpPr>
            <p:cNvPr id="4" name="Pie 3"/>
            <p:cNvSpPr/>
            <p:nvPr/>
          </p:nvSpPr>
          <p:spPr>
            <a:xfrm>
              <a:off x="5303520" y="3474720"/>
              <a:ext cx="2194560" cy="2194560"/>
            </a:xfrm>
            <a:prstGeom prst="pie">
              <a:avLst>
                <a:gd name="adj1" fmla="val 11861442"/>
                <a:gd name="adj2" fmla="val 20054097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18288"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5" name="Pie 4"/>
            <p:cNvSpPr/>
            <p:nvPr/>
          </p:nvSpPr>
          <p:spPr>
            <a:xfrm>
              <a:off x="5303520" y="3474720"/>
              <a:ext cx="2194560" cy="2194560"/>
            </a:xfrm>
            <a:prstGeom prst="pie">
              <a:avLst>
                <a:gd name="adj1" fmla="val 5360592"/>
                <a:gd name="adj2" fmla="val 12369778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18288"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6" name="Pie 5"/>
            <p:cNvSpPr/>
            <p:nvPr/>
          </p:nvSpPr>
          <p:spPr>
            <a:xfrm>
              <a:off x="5303520" y="3474720"/>
              <a:ext cx="2194560" cy="2194560"/>
            </a:xfrm>
            <a:prstGeom prst="pie">
              <a:avLst>
                <a:gd name="adj1" fmla="val 20048958"/>
                <a:gd name="adj2" fmla="val 5389293"/>
              </a:avLst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8288" bIns="18288" rtlCol="0" anchor="ctr"/>
            <a:lstStyle/>
            <a:p>
              <a:pPr algn="ctr"/>
              <a:endParaRPr lang="en-US" sz="1200">
                <a:solidFill>
                  <a:schemeClr val="tx1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03520" y="4491335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 smtClean="0"/>
                <a:t>Explore</a:t>
              </a:r>
              <a:endParaRPr lang="en-US" sz="3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867400" y="3957935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 smtClean="0"/>
                <a:t>Invent</a:t>
              </a:r>
              <a:endParaRPr lang="en-US" sz="36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400800" y="4491335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 smtClean="0"/>
                <a:t>Apply</a:t>
              </a:r>
              <a:endParaRPr lang="en-US" sz="3600" dirty="0"/>
            </a:p>
          </p:txBody>
        </p:sp>
        <p:sp>
          <p:nvSpPr>
            <p:cNvPr id="10" name="Arc 9"/>
            <p:cNvSpPr/>
            <p:nvPr/>
          </p:nvSpPr>
          <p:spPr>
            <a:xfrm>
              <a:off x="5029200" y="3200400"/>
              <a:ext cx="2743200" cy="2743200"/>
            </a:xfrm>
            <a:prstGeom prst="arc">
              <a:avLst>
                <a:gd name="adj1" fmla="val 20367070"/>
                <a:gd name="adj2" fmla="val 5077192"/>
              </a:avLst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18288" bIns="18288" rtlCol="0" anchor="ctr"/>
            <a:lstStyle/>
            <a:p>
              <a:pPr algn="ctr"/>
              <a:endParaRPr lang="en-US" sz="1200"/>
            </a:p>
          </p:txBody>
        </p:sp>
        <p:sp>
          <p:nvSpPr>
            <p:cNvPr id="11" name="Arc 10"/>
            <p:cNvSpPr/>
            <p:nvPr/>
          </p:nvSpPr>
          <p:spPr>
            <a:xfrm>
              <a:off x="5029200" y="3200400"/>
              <a:ext cx="2743200" cy="2743200"/>
            </a:xfrm>
            <a:prstGeom prst="arc">
              <a:avLst>
                <a:gd name="adj1" fmla="val 5739111"/>
                <a:gd name="adj2" fmla="val 11684333"/>
              </a:avLst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18288" bIns="18288" rtlCol="0" anchor="ctr"/>
            <a:lstStyle/>
            <a:p>
              <a:pPr algn="ctr"/>
              <a:endParaRPr lang="en-US" sz="1200"/>
            </a:p>
          </p:txBody>
        </p:sp>
        <p:sp>
          <p:nvSpPr>
            <p:cNvPr id="12" name="Arc 11"/>
            <p:cNvSpPr/>
            <p:nvPr/>
          </p:nvSpPr>
          <p:spPr>
            <a:xfrm>
              <a:off x="5029200" y="3200400"/>
              <a:ext cx="2743200" cy="2743200"/>
            </a:xfrm>
            <a:prstGeom prst="arc">
              <a:avLst>
                <a:gd name="adj1" fmla="val 12144811"/>
                <a:gd name="adj2" fmla="val 19897162"/>
              </a:avLst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18288" bIns="18288" rtlCol="0" anchor="ctr"/>
            <a:lstStyle/>
            <a:p>
              <a:pPr algn="ctr"/>
              <a:endParaRPr lang="en-US" sz="1200"/>
            </a:p>
          </p:txBody>
        </p:sp>
        <p:sp>
          <p:nvSpPr>
            <p:cNvPr id="13" name="Arc 12"/>
            <p:cNvSpPr/>
            <p:nvPr/>
          </p:nvSpPr>
          <p:spPr>
            <a:xfrm>
              <a:off x="7772400" y="3200400"/>
              <a:ext cx="2743200" cy="2743200"/>
            </a:xfrm>
            <a:prstGeom prst="arc">
              <a:avLst>
                <a:gd name="adj1" fmla="val 8171994"/>
                <a:gd name="adj2" fmla="val 10831912"/>
              </a:avLst>
            </a:prstGeom>
            <a:ln w="25400">
              <a:solidFill>
                <a:schemeClr val="tx1"/>
              </a:solidFill>
              <a:headEnd type="triangl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18288" bIns="18288" rtlCol="0" anchor="ctr"/>
            <a:lstStyle/>
            <a:p>
              <a:pPr algn="ctr"/>
              <a:endParaRPr lang="en-US" sz="1200"/>
            </a:p>
          </p:txBody>
        </p:sp>
        <p:sp>
          <p:nvSpPr>
            <p:cNvPr id="14" name="Arc 13"/>
            <p:cNvSpPr/>
            <p:nvPr/>
          </p:nvSpPr>
          <p:spPr>
            <a:xfrm>
              <a:off x="2286000" y="3200400"/>
              <a:ext cx="2743200" cy="2743200"/>
            </a:xfrm>
            <a:prstGeom prst="arc">
              <a:avLst>
                <a:gd name="adj1" fmla="val 21582254"/>
                <a:gd name="adj2" fmla="val 2448120"/>
              </a:avLst>
            </a:prstGeom>
            <a:ln w="25400">
              <a:solidFill>
                <a:schemeClr val="tx1"/>
              </a:solidFill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tIns="18288" bIns="18288" rtlCol="0" anchor="ctr"/>
            <a:lstStyle/>
            <a:p>
              <a:pPr algn="ctr"/>
              <a:endParaRPr lang="en-US" sz="120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114800" y="5486400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 smtClean="0"/>
                <a:t>Orient</a:t>
              </a:r>
              <a:endParaRPr lang="en-US" sz="3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43800" y="5486400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 smtClean="0"/>
                <a:t>Close</a:t>
              </a:r>
              <a:endParaRPr lang="en-US" sz="3600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7804214">
              <a:off x="4408577" y="3613950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/>
                <a:t>i</a:t>
              </a:r>
              <a:r>
                <a:rPr lang="en-US" sz="3600" dirty="0" smtClean="0"/>
                <a:t>nduce</a:t>
              </a:r>
              <a:endParaRPr lang="en-US" sz="3600" dirty="0"/>
            </a:p>
          </p:txBody>
        </p:sp>
        <p:sp>
          <p:nvSpPr>
            <p:cNvPr id="18" name="TextBox 17"/>
            <p:cNvSpPr txBox="1"/>
            <p:nvPr/>
          </p:nvSpPr>
          <p:spPr>
            <a:xfrm rot="3478222">
              <a:off x="7270490" y="3651770"/>
              <a:ext cx="1097280" cy="360568"/>
            </a:xfrm>
            <a:prstGeom prst="rect">
              <a:avLst/>
            </a:prstGeom>
            <a:noFill/>
          </p:spPr>
          <p:txBody>
            <a:bodyPr wrap="square" lIns="45720" tIns="18288" rIns="45720" bIns="18288" rtlCol="0">
              <a:spAutoFit/>
            </a:bodyPr>
            <a:lstStyle/>
            <a:p>
              <a:pPr algn="ctr"/>
              <a:r>
                <a:rPr lang="en-US" sz="3600" dirty="0"/>
                <a:t>d</a:t>
              </a:r>
              <a:r>
                <a:rPr lang="en-US" sz="3600" dirty="0" smtClean="0"/>
                <a:t>educe</a:t>
              </a:r>
              <a:endParaRPr lang="en-US" sz="3600" dirty="0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Learning Cycle</a:t>
            </a:r>
            <a:endParaRPr lang="en-US" dirty="0"/>
          </a:p>
        </p:txBody>
      </p:sp>
    </p:spTree>
  </p:cSld>
  <p:clrMapOvr>
    <a:masterClrMapping/>
  </p:clrMapOvr>
  <p:transition advClick="0" advTm="15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</a:t>
            </a:r>
            <a:br>
              <a:rPr lang="en-US" dirty="0" smtClean="0"/>
            </a:br>
            <a:r>
              <a:rPr lang="en-US" sz="3100" dirty="0" smtClean="0"/>
              <a:t> kussmaul@muhlenberg.edu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moves from simple to complex Qs</a:t>
            </a:r>
          </a:p>
          <a:p>
            <a:r>
              <a:rPr lang="en-US" sz="3600" dirty="0" smtClean="0"/>
              <a:t>whole class discussion, teams, individual</a:t>
            </a:r>
          </a:p>
          <a:p>
            <a:r>
              <a:rPr lang="en-US" sz="3600" dirty="0" smtClean="0"/>
              <a:t>adapts to various backgrounds &amp; courses</a:t>
            </a:r>
          </a:p>
          <a:p>
            <a:r>
              <a:rPr lang="en-US" sz="3600" dirty="0" smtClean="0"/>
              <a:t>can lead to varied homework</a:t>
            </a:r>
            <a:endParaRPr lang="en-US" sz="3600" dirty="0" smtClean="0"/>
          </a:p>
          <a:p>
            <a:endParaRPr lang="en-US" sz="3600" dirty="0" smtClean="0"/>
          </a:p>
          <a:p>
            <a:r>
              <a:rPr lang="en-US" sz="3600" b="1" dirty="0" smtClean="0"/>
              <a:t>process-oriented guided </a:t>
            </a:r>
            <a:r>
              <a:rPr lang="en-US" sz="3600" b="1" dirty="0" smtClean="0"/>
              <a:t>inquiry learning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	http://pogil.org	</a:t>
            </a:r>
            <a:r>
              <a:rPr lang="en-US" sz="3600" dirty="0" smtClean="0"/>
              <a:t>http</a:t>
            </a:r>
            <a:r>
              <a:rPr lang="en-US" sz="3600" dirty="0" smtClean="0"/>
              <a:t>://cspogil.org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GOAL: </a:t>
            </a:r>
            <a:r>
              <a:rPr lang="en-US" dirty="0" smtClean="0"/>
              <a:t>Help </a:t>
            </a:r>
            <a:r>
              <a:rPr lang="en-US" dirty="0" smtClean="0"/>
              <a:t>novices (CS 0,1,2) </a:t>
            </a:r>
            <a:br>
              <a:rPr lang="en-US" dirty="0" smtClean="0"/>
            </a:br>
            <a:r>
              <a:rPr lang="en-US" dirty="0" smtClean="0"/>
              <a:t>see that computer </a:t>
            </a:r>
            <a:r>
              <a:rPr lang="en-US" dirty="0" smtClean="0"/>
              <a:t>science involves: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problem solving</a:t>
            </a:r>
            <a:endParaRPr lang="en-US" sz="4000" dirty="0" smtClean="0"/>
          </a:p>
          <a:p>
            <a:r>
              <a:rPr lang="en-US" sz="4000" dirty="0" smtClean="0"/>
              <a:t>mathematical </a:t>
            </a:r>
            <a:r>
              <a:rPr lang="en-US" sz="4000" b="1" dirty="0" smtClean="0"/>
              <a:t>reasoning</a:t>
            </a:r>
            <a:endParaRPr lang="en-US" sz="4000" dirty="0" smtClean="0"/>
          </a:p>
          <a:p>
            <a:r>
              <a:rPr lang="en-US" sz="4000" b="1" dirty="0" smtClean="0"/>
              <a:t>collaboration</a:t>
            </a:r>
            <a:endParaRPr lang="en-US" sz="4000" dirty="0" smtClean="0"/>
          </a:p>
          <a:p>
            <a:r>
              <a:rPr lang="en-US" sz="4000" dirty="0" smtClean="0"/>
              <a:t>evaluating </a:t>
            </a:r>
            <a:r>
              <a:rPr lang="en-US" sz="4000" b="1" dirty="0" smtClean="0"/>
              <a:t>tradeoffs</a:t>
            </a:r>
            <a:endParaRPr lang="en-US" sz="4000" dirty="0"/>
          </a:p>
          <a:p>
            <a:r>
              <a:rPr lang="en-US" sz="4000" b="1" dirty="0" smtClean="0"/>
              <a:t>insights</a:t>
            </a:r>
            <a:r>
              <a:rPr lang="en-US" sz="4000" dirty="0" smtClean="0"/>
              <a:t> from simple examples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After completing this activity, </a:t>
            </a:r>
            <a:br>
              <a:rPr lang="en-US" dirty="0" smtClean="0"/>
            </a:br>
            <a:r>
              <a:rPr lang="en-US" dirty="0" smtClean="0"/>
              <a:t>learners should be able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Explain the pros &amp; cons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of simple </a:t>
            </a:r>
            <a:r>
              <a:rPr lang="en-US" sz="4000" dirty="0" smtClean="0"/>
              <a:t>search strategies.</a:t>
            </a:r>
          </a:p>
          <a:p>
            <a:r>
              <a:rPr lang="en-US" sz="4000" dirty="0" smtClean="0"/>
              <a:t>Explain common tradeoffs </a:t>
            </a:r>
            <a:br>
              <a:rPr lang="en-US" sz="4000" dirty="0" smtClean="0"/>
            </a:br>
            <a:r>
              <a:rPr lang="en-US" sz="4000" dirty="0" smtClean="0"/>
              <a:t>(e.g. complexity </a:t>
            </a:r>
            <a:r>
              <a:rPr lang="en-US" sz="4000" dirty="0" smtClean="0"/>
              <a:t>and </a:t>
            </a:r>
            <a:r>
              <a:rPr lang="en-US" sz="4000" dirty="0" smtClean="0"/>
              <a:t>performance).</a:t>
            </a:r>
            <a:endParaRPr lang="en-US" sz="4000" dirty="0" smtClean="0"/>
          </a:p>
          <a:p>
            <a:r>
              <a:rPr lang="en-US" sz="4000" dirty="0" smtClean="0"/>
              <a:t>Evaluate simple </a:t>
            </a:r>
            <a:r>
              <a:rPr lang="en-US" sz="4000" dirty="0" smtClean="0"/>
              <a:t>algorithms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(as </a:t>
            </a:r>
            <a:r>
              <a:rPr lang="en-US" sz="4000" dirty="0" smtClean="0"/>
              <a:t>a function </a:t>
            </a:r>
            <a:r>
              <a:rPr lang="en-US" sz="4000" dirty="0" smtClean="0"/>
              <a:t>of input </a:t>
            </a:r>
            <a:r>
              <a:rPr lang="en-US" sz="4000" dirty="0" smtClean="0"/>
              <a:t>size </a:t>
            </a:r>
            <a:r>
              <a:rPr lang="en-US" sz="4000" dirty="0" smtClean="0"/>
              <a:t>N).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Hi-Lo is a number guessing game </a:t>
            </a:r>
            <a:br>
              <a:rPr lang="en-US" dirty="0" smtClean="0"/>
            </a:br>
            <a:r>
              <a:rPr lang="en-US" dirty="0" smtClean="0"/>
              <a:t>with simple rules.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en-US" sz="3600" dirty="0" smtClean="0"/>
              <a:t>Player </a:t>
            </a:r>
            <a:r>
              <a:rPr lang="en-US" sz="3600" dirty="0"/>
              <a:t>A </a:t>
            </a:r>
            <a:r>
              <a:rPr lang="en-US" sz="3600" dirty="0" smtClean="0"/>
              <a:t>picks a </a:t>
            </a:r>
            <a:r>
              <a:rPr lang="en-US" sz="3600" dirty="0"/>
              <a:t>number from 1 to 100.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sz="3600" dirty="0"/>
              <a:t>Player B guesses a number.</a:t>
            </a:r>
          </a:p>
          <a:p>
            <a:pPr marL="514350" lvl="0" indent="-514350">
              <a:buFont typeface="+mj-lt"/>
              <a:buAutoNum type="alphaLcPeriod"/>
            </a:pPr>
            <a:r>
              <a:rPr lang="en-US" sz="3600" dirty="0"/>
              <a:t>Player A responds with </a:t>
            </a:r>
            <a:r>
              <a:rPr lang="en-US" sz="3600" dirty="0" smtClean="0"/>
              <a:t>“you win”,</a:t>
            </a:r>
            <a:br>
              <a:rPr lang="en-US" sz="3600" dirty="0" smtClean="0"/>
            </a:br>
            <a:r>
              <a:rPr lang="en-US" sz="3600" dirty="0" smtClean="0"/>
              <a:t>“too </a:t>
            </a:r>
            <a:r>
              <a:rPr lang="en-US" sz="3600" dirty="0"/>
              <a:t>high”, </a:t>
            </a:r>
            <a:r>
              <a:rPr lang="en-US" sz="3600" dirty="0" smtClean="0"/>
              <a:t>or “too </a:t>
            </a:r>
            <a:r>
              <a:rPr lang="en-US" sz="3600" dirty="0"/>
              <a:t>low</a:t>
            </a:r>
            <a:r>
              <a:rPr lang="en-US" sz="3600" dirty="0" smtClean="0"/>
              <a:t>”.</a:t>
            </a:r>
            <a:endParaRPr lang="en-US" sz="3600" dirty="0"/>
          </a:p>
          <a:p>
            <a:pPr marL="514350" lvl="0" indent="-514350">
              <a:buFont typeface="+mj-lt"/>
              <a:buAutoNum type="alphaLcPeriod"/>
            </a:pPr>
            <a:r>
              <a:rPr lang="en-US" sz="3600" dirty="0"/>
              <a:t>Players B and A continue to guess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&amp; </a:t>
            </a:r>
            <a:r>
              <a:rPr lang="en-US" sz="3600" dirty="0"/>
              <a:t>respond until B wins (or gives up).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Game &amp; Player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/>
              <a:t>1. </a:t>
            </a:r>
            <a:r>
              <a:rPr lang="en-US" sz="3600" b="1" dirty="0" smtClean="0"/>
              <a:t>Play </a:t>
            </a:r>
            <a:r>
              <a:rPr lang="en-US" sz="3600" b="1" dirty="0"/>
              <a:t>the game </a:t>
            </a:r>
            <a:r>
              <a:rPr lang="en-US" sz="3600" dirty="0"/>
              <a:t>a few times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so </a:t>
            </a:r>
            <a:r>
              <a:rPr lang="en-US" sz="3600" dirty="0" smtClean="0"/>
              <a:t>that </a:t>
            </a:r>
            <a:r>
              <a:rPr lang="en-US" sz="3600" dirty="0"/>
              <a:t>everyone understands the rules</a:t>
            </a:r>
            <a:r>
              <a:rPr lang="en-US" sz="3600" dirty="0" smtClean="0"/>
              <a:t>.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2. </a:t>
            </a:r>
            <a:r>
              <a:rPr lang="en-US" sz="3600" dirty="0" smtClean="0"/>
              <a:t>Describe </a:t>
            </a:r>
            <a:r>
              <a:rPr lang="en-US" sz="3600" dirty="0"/>
              <a:t>4-5 </a:t>
            </a:r>
            <a:r>
              <a:rPr lang="en-US" sz="3600" dirty="0" smtClean="0"/>
              <a:t>guessing </a:t>
            </a:r>
            <a:r>
              <a:rPr lang="en-US" sz="3600" b="1" dirty="0" smtClean="0"/>
              <a:t>strategies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that Player </a:t>
            </a:r>
            <a:r>
              <a:rPr lang="en-US" sz="3600" dirty="0"/>
              <a:t>B could </a:t>
            </a:r>
            <a:r>
              <a:rPr lang="en-US" sz="3600" dirty="0" smtClean="0"/>
              <a:t>use.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List each strategy in </a:t>
            </a:r>
            <a:r>
              <a:rPr lang="en-US" sz="3600" dirty="0" smtClean="0"/>
              <a:t>column 1 </a:t>
            </a:r>
            <a:br>
              <a:rPr lang="en-US" sz="3600" dirty="0" smtClean="0"/>
            </a:br>
            <a:r>
              <a:rPr lang="en-US" sz="3600" dirty="0" smtClean="0"/>
              <a:t>of the </a:t>
            </a:r>
            <a:r>
              <a:rPr lang="en-US" sz="3600" dirty="0" smtClean="0"/>
              <a:t>worksheet</a:t>
            </a:r>
            <a:r>
              <a:rPr lang="en-US" sz="3600" dirty="0"/>
              <a:t>.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Comparing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smtClean="0"/>
              <a:t>In </a:t>
            </a:r>
            <a:r>
              <a:rPr lang="en-US" dirty="0" smtClean="0"/>
              <a:t>the worksheet, rank each </a:t>
            </a:r>
            <a:r>
              <a:rPr lang="en-US" dirty="0" smtClean="0"/>
              <a:t>strategy by: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a. how</a:t>
            </a:r>
            <a:r>
              <a:rPr lang="en-US" b="1" dirty="0" smtClean="0"/>
              <a:t> </a:t>
            </a:r>
            <a:r>
              <a:rPr lang="en-US" b="1" dirty="0"/>
              <a:t>quickly</a:t>
            </a:r>
            <a:r>
              <a:rPr lang="en-US" dirty="0"/>
              <a:t> it will find the </a:t>
            </a:r>
            <a:r>
              <a:rPr lang="en-US" dirty="0" smtClean="0"/>
              <a:t>answer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b. </a:t>
            </a:r>
            <a:r>
              <a:rPr lang="en-US" dirty="0" smtClean="0"/>
              <a:t>how</a:t>
            </a:r>
            <a:r>
              <a:rPr lang="en-US" b="1" dirty="0" smtClean="0"/>
              <a:t> </a:t>
            </a:r>
            <a:r>
              <a:rPr lang="en-US" b="1" dirty="0"/>
              <a:t>easy </a:t>
            </a:r>
            <a:r>
              <a:rPr lang="en-US" dirty="0"/>
              <a:t>it is to describe or </a:t>
            </a:r>
            <a:r>
              <a:rPr lang="en-US" dirty="0" smtClean="0"/>
              <a:t>specify</a:t>
            </a:r>
            <a:endParaRPr lang="en-US" dirty="0"/>
          </a:p>
          <a:p>
            <a:pPr>
              <a:buNone/>
            </a:pPr>
            <a:r>
              <a:rPr lang="en-US" dirty="0" smtClean="0"/>
              <a:t>2</a:t>
            </a:r>
            <a:r>
              <a:rPr lang="en-US" dirty="0" smtClean="0"/>
              <a:t>. For </a:t>
            </a:r>
            <a:r>
              <a:rPr lang="en-US" dirty="0" smtClean="0"/>
              <a:t>each, </a:t>
            </a:r>
            <a:r>
              <a:rPr lang="en-US" dirty="0"/>
              <a:t>multiply </a:t>
            </a:r>
            <a:r>
              <a:rPr lang="en-US" dirty="0" smtClean="0"/>
              <a:t>(quick X easy),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add the product to the </a:t>
            </a:r>
            <a:r>
              <a:rPr lang="en-US" dirty="0" smtClean="0"/>
              <a:t>worksheet.</a:t>
            </a:r>
            <a:endParaRPr lang="en-US" dirty="0"/>
          </a:p>
          <a:p>
            <a:pPr>
              <a:buNone/>
            </a:pPr>
            <a:r>
              <a:rPr lang="en-US" dirty="0"/>
              <a:t>3</a:t>
            </a:r>
            <a:r>
              <a:rPr lang="en-US" dirty="0" smtClean="0"/>
              <a:t>. In sentences, describe </a:t>
            </a:r>
            <a:r>
              <a:rPr lang="en-US" dirty="0"/>
              <a:t>the relationships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between </a:t>
            </a:r>
            <a:r>
              <a:rPr lang="en-US" dirty="0"/>
              <a:t>the two sets of rankings.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III. Worst &amp; Average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</a:t>
            </a:r>
            <a:r>
              <a:rPr lang="en-US" dirty="0" smtClean="0"/>
              <a:t>For </a:t>
            </a:r>
            <a:r>
              <a:rPr lang="en-US" dirty="0"/>
              <a:t>each strategy, </a:t>
            </a:r>
            <a:r>
              <a:rPr lang="en-US" dirty="0" smtClean="0"/>
              <a:t>determine: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a. </a:t>
            </a:r>
            <a:r>
              <a:rPr lang="en-US" b="1" dirty="0" smtClean="0"/>
              <a:t>worst </a:t>
            </a:r>
            <a:r>
              <a:rPr lang="en-US" b="1" dirty="0"/>
              <a:t>case</a:t>
            </a:r>
            <a:r>
              <a:rPr lang="en-US" dirty="0"/>
              <a:t> (</a:t>
            </a:r>
            <a:r>
              <a:rPr lang="en-US" b="1" dirty="0"/>
              <a:t>maximum</a:t>
            </a:r>
            <a:r>
              <a:rPr lang="en-US" dirty="0"/>
              <a:t>) </a:t>
            </a:r>
            <a:r>
              <a:rPr lang="en-US" dirty="0" smtClean="0"/>
              <a:t># of </a:t>
            </a:r>
            <a:r>
              <a:rPr lang="en-US" dirty="0"/>
              <a:t>guesses </a:t>
            </a:r>
            <a:r>
              <a:rPr lang="en-US" dirty="0" smtClean="0"/>
              <a:t>needed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b. </a:t>
            </a:r>
            <a:r>
              <a:rPr lang="en-US" b="1" dirty="0" smtClean="0"/>
              <a:t>average</a:t>
            </a:r>
            <a:r>
              <a:rPr lang="en-US" dirty="0" smtClean="0"/>
              <a:t> </a:t>
            </a:r>
            <a:r>
              <a:rPr lang="en-US" b="1" dirty="0"/>
              <a:t>case</a:t>
            </a:r>
            <a:r>
              <a:rPr lang="en-US" dirty="0"/>
              <a:t> (</a:t>
            </a:r>
            <a:r>
              <a:rPr lang="en-US" b="1" dirty="0"/>
              <a:t>typical</a:t>
            </a:r>
            <a:r>
              <a:rPr lang="en-US" dirty="0"/>
              <a:t>) </a:t>
            </a:r>
            <a:r>
              <a:rPr lang="en-US" dirty="0" smtClean="0"/>
              <a:t># of </a:t>
            </a:r>
            <a:r>
              <a:rPr lang="en-US" dirty="0"/>
              <a:t>guesses </a:t>
            </a:r>
            <a:r>
              <a:rPr lang="en-US" dirty="0" smtClean="0"/>
              <a:t>needed</a:t>
            </a:r>
            <a:endParaRPr lang="en-US" dirty="0"/>
          </a:p>
          <a:p>
            <a:pPr>
              <a:buNone/>
            </a:pPr>
            <a:r>
              <a:rPr lang="en-US" dirty="0"/>
              <a:t>2</a:t>
            </a:r>
            <a:r>
              <a:rPr lang="en-US" dirty="0" smtClean="0"/>
              <a:t>. List </a:t>
            </a:r>
            <a:r>
              <a:rPr lang="en-US" dirty="0"/>
              <a:t>3 reasons why it would be useful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have more precise, quantitative ways </a:t>
            </a:r>
            <a:br>
              <a:rPr lang="en-US" dirty="0"/>
            </a:br>
            <a:r>
              <a:rPr lang="en-US" dirty="0"/>
              <a:t>to measure and discuss </a:t>
            </a:r>
            <a:r>
              <a:rPr lang="en-US" dirty="0" smtClean="0"/>
              <a:t>algorithms.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Effect of Input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1. </a:t>
            </a:r>
            <a:r>
              <a:rPr lang="en-US" dirty="0" smtClean="0"/>
              <a:t>What is the worst &amp; average # of guesses</a:t>
            </a:r>
            <a:br>
              <a:rPr lang="en-US" dirty="0" smtClean="0"/>
            </a:br>
            <a:r>
              <a:rPr lang="en-US" dirty="0" smtClean="0"/>
              <a:t>for each strategy when the range is: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a. </a:t>
            </a:r>
            <a:r>
              <a:rPr lang="en-US" dirty="0" smtClean="0"/>
              <a:t>1 to 1000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	b. 1 to N (optional)</a:t>
            </a:r>
          </a:p>
          <a:p>
            <a:pPr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In sentences, describe </a:t>
            </a:r>
            <a:r>
              <a:rPr lang="en-US" dirty="0"/>
              <a:t>the pros &amp; cons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analyzing performance </a:t>
            </a:r>
            <a:r>
              <a:rPr lang="en-US" dirty="0" smtClean="0"/>
              <a:t>using input size.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Worksheet: Answer Key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088" cy="483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5029"/>
                <a:gridCol w="506634"/>
                <a:gridCol w="506634"/>
                <a:gridCol w="506634"/>
                <a:gridCol w="672313"/>
                <a:gridCol w="517189"/>
                <a:gridCol w="702699"/>
                <a:gridCol w="702699"/>
                <a:gridCol w="506634"/>
                <a:gridCol w="522623"/>
              </a:tblGrid>
              <a:tr h="19050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Malgun Gothic"/>
                          <a:cs typeface="Times New Roman"/>
                        </a:rPr>
                        <a:t>Player Strategy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II.1. Quick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Malgun Gothic"/>
                          <a:cs typeface="Times New Roman"/>
                        </a:rPr>
                        <a:t>II.2. Easy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Malgun Gothic"/>
                          <a:cs typeface="Times New Roman"/>
                        </a:rPr>
                        <a:t>II.3</a:t>
                      </a:r>
                      <a:r>
                        <a:rPr lang="en-US" sz="2400" b="1" dirty="0">
                          <a:latin typeface="Calibri"/>
                          <a:ea typeface="Malgun Gothic"/>
                          <a:cs typeface="Times New Roman"/>
                        </a:rPr>
                        <a:t>. Prod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III.2. Worst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III.3. Avg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IV.1. iK Worst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 anchor="b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IV.1. 1K Aver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/>
                          <a:ea typeface="Malgun Gothic"/>
                          <a:cs typeface="Times New Roman"/>
                        </a:rPr>
                        <a:t>IV.3. N Worst</a:t>
                      </a: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/>
                </a:tc>
                <a:tc>
                  <a:txBody>
                    <a:bodyPr/>
                    <a:lstStyle/>
                    <a:p>
                      <a:pPr marL="71755" marR="7175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/>
                          <a:ea typeface="Malgun Gothic"/>
                          <a:cs typeface="Times New Roman"/>
                        </a:rPr>
                        <a:t>IV.3. N Aver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 vert="vert270"/>
                </a:tc>
              </a:tr>
              <a:tr h="685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Guess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at </a:t>
                      </a: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random,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/>
                      </a:r>
                      <a:b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</a:b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ignore </a:t>
                      </a: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“hi-lo”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feedback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4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2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8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100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50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1K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500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N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latin typeface="Calibri"/>
                          <a:ea typeface="Malgun Gothic"/>
                          <a:cs typeface="Times New Roman"/>
                        </a:rPr>
                        <a:t> N  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 2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</a:tr>
              <a:tr h="67124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Count up from 1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/>
                      </a:r>
                      <a:b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</a:b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(</a:t>
                      </a: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or down from 100)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3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1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6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100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50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1K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500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N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u="sng" dirty="0" smtClean="0">
                          <a:latin typeface="Calibri"/>
                          <a:ea typeface="Malgun Gothic"/>
                          <a:cs typeface="Times New Roman"/>
                        </a:rPr>
                        <a:t> 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 2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</a:tr>
              <a:tr h="5916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Count up by 10s,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/>
                      </a:r>
                      <a:b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</a:b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then </a:t>
                      </a: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down by 1s 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2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3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6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20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10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110</a:t>
                      </a: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(30)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55</a:t>
                      </a: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(15)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</a:tr>
              <a:tr h="609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Split range: 50</a:t>
                      </a: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, 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25|75,</a:t>
                      </a:r>
                      <a:r>
                        <a:rPr lang="en-US" sz="2400" baseline="0" dirty="0" smtClean="0">
                          <a:latin typeface="Calibri"/>
                          <a:ea typeface="Malgun Gothic"/>
                          <a:cs typeface="Times New Roman"/>
                        </a:rPr>
                        <a:t> </a:t>
                      </a:r>
                      <a:br>
                        <a:rPr lang="en-US" sz="2400" baseline="0" dirty="0" smtClean="0">
                          <a:latin typeface="Calibri"/>
                          <a:ea typeface="Malgun Gothic"/>
                          <a:cs typeface="Times New Roman"/>
                        </a:rPr>
                      </a:b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then 12|38|62|88, etc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1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4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4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7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latin typeface="Calibri"/>
                          <a:ea typeface="Malgun Gothic"/>
                          <a:cs typeface="Times New Roman"/>
                        </a:rPr>
                        <a:t>6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11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Malgun Gothic"/>
                          <a:cs typeface="Times New Roman"/>
                        </a:rPr>
                        <a:t>10</a:t>
                      </a: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Calibri"/>
                          <a:ea typeface="Malgun Gothic"/>
                          <a:cs typeface="Times New Roman"/>
                        </a:rPr>
                        <a:t>lg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N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latin typeface="Calibri"/>
                          <a:ea typeface="Malgun Gothic"/>
                          <a:cs typeface="Times New Roman"/>
                        </a:rPr>
                        <a:t>lg</a:t>
                      </a: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Malgun Gothic"/>
                          <a:cs typeface="Times New Roman"/>
                        </a:rPr>
                        <a:t>N</a:t>
                      </a:r>
                      <a:endParaRPr lang="en-US" sz="2400" dirty="0">
                        <a:latin typeface="Calibri"/>
                        <a:ea typeface="Malgun Gothic"/>
                        <a:cs typeface="Times New Roman"/>
                      </a:endParaRPr>
                    </a:p>
                  </a:txBody>
                  <a:tcPr marL="69086" marR="69086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309</Words>
  <Application>Microsoft Office PowerPoint</Application>
  <PresentationFormat>On-screen Show (4:3)</PresentationFormat>
  <Paragraphs>124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Search Strategies:  Hi-Lo Game</vt:lpstr>
      <vt:lpstr>GOAL: Help novices (CS 0,1,2)  see that computer science involves:</vt:lpstr>
      <vt:lpstr>After completing this activity,  learners should be able to:</vt:lpstr>
      <vt:lpstr>Hi-Lo is a number guessing game  with simple rules. </vt:lpstr>
      <vt:lpstr>I. Game &amp; Player Strategies</vt:lpstr>
      <vt:lpstr>II. Comparing Strategies</vt:lpstr>
      <vt:lpstr>III. Worst &amp; Average Performance</vt:lpstr>
      <vt:lpstr>IV. Effect of Input Size</vt:lpstr>
      <vt:lpstr>Worksheet: Answer Key</vt:lpstr>
      <vt:lpstr>The Learning Cycle</vt:lpstr>
      <vt:lpstr>Discussion  kussmaul@muhlenberg.edu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Search Strategies:  Hi-Lo Game</dc:title>
  <dc:creator>Clif Kussmaul</dc:creator>
  <cp:lastModifiedBy>Clif Kussmaul</cp:lastModifiedBy>
  <cp:revision>5</cp:revision>
  <dcterms:created xsi:type="dcterms:W3CDTF">2013-03-06T15:21:55Z</dcterms:created>
  <dcterms:modified xsi:type="dcterms:W3CDTF">2013-03-08T16:15:02Z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-786935550</vt:i4>
  </property>
  <property fmtid="{D5CDD505-2E9C-101B-9397-08002B2CF9AE}" pid="3" name="_NewReviewCycle">
    <vt:lpwstr/>
  </property>
  <property fmtid="{D5CDD505-2E9C-101B-9397-08002B2CF9AE}" pid="4" name="_EmailSubject">
    <vt:lpwstr>Reasoning materials</vt:lpwstr>
  </property>
  <property fmtid="{D5CDD505-2E9C-101B-9397-08002B2CF9AE}" pid="5" name="_AuthorEmail">
    <vt:lpwstr>clifkussmaul@gmail.com</vt:lpwstr>
  </property>
  <property fmtid="{D5CDD505-2E9C-101B-9397-08002B2CF9AE}" pid="6" name="_AuthorEmailDisplayName">
    <vt:lpwstr>Clif Kussmaul</vt:lpwstr>
  </property>
</Properties>
</file>