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Layouts/slideLayout198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Layouts/slideLayout187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90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17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91.xml" ContentType="application/vnd.openxmlformats-officedocument.presentationml.slideLayout+xml"/>
  <Default Extension="rels" ContentType="application/vnd.openxmlformats-package.relationships+xml"/>
  <Override PartName="/ppt/slideMasters/slideMaster17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Layouts/slideLayout1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Masters/slideMaster18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81.xml" ContentType="application/vnd.openxmlformats-officedocument.presentationml.slideLayout+xml"/>
  <Default Extension="jpeg" ContentType="image/jpeg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Layouts/slideLayout17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theme/theme20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94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theme/theme19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7" r:id="rId2"/>
    <p:sldMasterId id="2147483670" r:id="rId3"/>
    <p:sldMasterId id="2147483672" r:id="rId4"/>
    <p:sldMasterId id="2147483958" r:id="rId5"/>
    <p:sldMasterId id="2147483959" r:id="rId6"/>
    <p:sldMasterId id="2147483960" r:id="rId7"/>
    <p:sldMasterId id="2147483961" r:id="rId8"/>
    <p:sldMasterId id="2147483962" r:id="rId9"/>
    <p:sldMasterId id="2147483963" r:id="rId10"/>
    <p:sldMasterId id="2147483964" r:id="rId11"/>
    <p:sldMasterId id="2147483965" r:id="rId12"/>
    <p:sldMasterId id="2147483966" r:id="rId13"/>
    <p:sldMasterId id="2147483967" r:id="rId14"/>
    <p:sldMasterId id="2147483968" r:id="rId15"/>
    <p:sldMasterId id="2147483969" r:id="rId16"/>
    <p:sldMasterId id="2147483970" r:id="rId17"/>
    <p:sldMasterId id="2147483971" r:id="rId18"/>
  </p:sldMasterIdLst>
  <p:notesMasterIdLst>
    <p:notesMasterId r:id="rId30"/>
  </p:notesMasterIdLst>
  <p:handoutMasterIdLst>
    <p:handoutMasterId r:id="rId31"/>
  </p:handoutMasterIdLst>
  <p:sldIdLst>
    <p:sldId id="448" r:id="rId19"/>
    <p:sldId id="507" r:id="rId20"/>
    <p:sldId id="529" r:id="rId21"/>
    <p:sldId id="530" r:id="rId22"/>
    <p:sldId id="531" r:id="rId23"/>
    <p:sldId id="532" r:id="rId24"/>
    <p:sldId id="533" r:id="rId25"/>
    <p:sldId id="534" r:id="rId26"/>
    <p:sldId id="535" r:id="rId27"/>
    <p:sldId id="536" r:id="rId28"/>
    <p:sldId id="520" r:id="rId29"/>
  </p:sldIdLst>
  <p:sldSz cx="9144000" cy="6858000" type="screen4x3"/>
  <p:notesSz cx="7315200" cy="96012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FFC8"/>
    <a:srgbClr val="FF9797"/>
    <a:srgbClr val="FFFFFF"/>
    <a:srgbClr val="99FF66"/>
    <a:srgbClr val="66FF66"/>
    <a:srgbClr val="FF9933"/>
    <a:srgbClr val="6600F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92" autoAdjust="0"/>
    <p:restoredTop sz="94660" autoAdjust="0"/>
  </p:normalViewPr>
  <p:slideViewPr>
    <p:cSldViewPr>
      <p:cViewPr>
        <p:scale>
          <a:sx n="60" d="100"/>
          <a:sy n="60" d="100"/>
        </p:scale>
        <p:origin x="-2364" y="-1194"/>
      </p:cViewPr>
      <p:guideLst>
        <p:guide orient="horz" pos="2160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16"/>
    </p:cViewPr>
  </p:sorter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979CE6A-A32F-43A3-AA32-FA27C715C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0CCE375-F9D2-481E-9E73-B347EB40BF1A}" type="datetimeFigureOut">
              <a:rPr lang="en-US"/>
              <a:pPr>
                <a:defRPr/>
              </a:pPr>
              <a:t>3/7/2011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DC52EBB-A8FF-42FD-B758-10E56CAD5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57200" y="2670175"/>
            <a:ext cx="8686800" cy="227013"/>
            <a:chOff x="288" y="1682"/>
            <a:chExt cx="5472" cy="239"/>
          </a:xfrm>
        </p:grpSpPr>
        <p:sp>
          <p:nvSpPr>
            <p:cNvPr id="5" name="AutoShape 10"/>
            <p:cNvSpPr>
              <a:spLocks noChangeArrowheads="1"/>
            </p:cNvSpPr>
            <p:nvPr userDrawn="1"/>
          </p:nvSpPr>
          <p:spPr bwMode="auto">
            <a:xfrm>
              <a:off x="288" y="1682"/>
              <a:ext cx="5472" cy="150"/>
            </a:xfrm>
            <a:custGeom>
              <a:avLst/>
              <a:gdLst>
                <a:gd name="G0" fmla="+- 585 0 0"/>
              </a:gdLst>
              <a:ahLst/>
              <a:cxnLst>
                <a:cxn ang="0">
                  <a:pos x="0" y="0"/>
                </a:cxn>
                <a:cxn ang="0">
                  <a:pos x="585" y="0"/>
                </a:cxn>
                <a:cxn ang="0">
                  <a:pos x="585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 stroke="0">
                  <a:moveTo>
                    <a:pt x="0" y="0"/>
                  </a:moveTo>
                  <a:lnTo>
                    <a:pt x="585" y="0"/>
                  </a:lnTo>
                  <a:lnTo>
                    <a:pt x="585" y="1000"/>
                  </a:lnTo>
                  <a:lnTo>
                    <a:pt x="0" y="1000"/>
                  </a:lnTo>
                  <a:close/>
                </a:path>
                <a:path w="1000" h="1000">
                  <a:moveTo>
                    <a:pt x="0" y="0"/>
                  </a:moveTo>
                  <a:lnTo>
                    <a:pt x="1000" y="0"/>
                  </a:lnTo>
                </a:path>
              </a:pathLst>
            </a:cu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 userDrawn="1"/>
          </p:nvSpPr>
          <p:spPr bwMode="auto">
            <a:xfrm>
              <a:off x="3597" y="1682"/>
              <a:ext cx="17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600" b="1">
                  <a:latin typeface="Georgia" pitchFamily="18" charset="0"/>
                </a:rPr>
                <a:t>Computer Science  </a:t>
              </a:r>
              <a:r>
                <a:rPr lang="en-US" sz="600">
                  <a:solidFill>
                    <a:schemeClr val="accent2"/>
                  </a:solidFill>
                  <a:latin typeface="Georgia" pitchFamily="18" charset="0"/>
                  <a:sym typeface="Wingdings" pitchFamily="2" charset="2"/>
                </a:rPr>
                <a:t></a:t>
              </a:r>
              <a:r>
                <a:rPr lang="en-US" sz="600" b="1">
                  <a:latin typeface="Georgia" pitchFamily="18" charset="0"/>
                </a:rPr>
                <a:t>  School of Computing  </a:t>
              </a:r>
              <a:r>
                <a:rPr lang="en-US" sz="600">
                  <a:solidFill>
                    <a:schemeClr val="accent2"/>
                  </a:solidFill>
                  <a:latin typeface="Georgia" pitchFamily="18" charset="0"/>
                  <a:sym typeface="Wingdings" pitchFamily="2" charset="2"/>
                </a:rPr>
                <a:t></a:t>
              </a:r>
              <a:r>
                <a:rPr lang="en-US" sz="600" b="1">
                  <a:latin typeface="Georgia" pitchFamily="18" charset="0"/>
                </a:rPr>
                <a:t>  Clemson University</a:t>
              </a:r>
            </a:p>
          </p:txBody>
        </p:sp>
        <p:sp>
          <p:nvSpPr>
            <p:cNvPr id="7" name="Line 12"/>
            <p:cNvSpPr>
              <a:spLocks noChangeShapeType="1"/>
            </p:cNvSpPr>
            <p:nvPr userDrawn="1"/>
          </p:nvSpPr>
          <p:spPr bwMode="auto">
            <a:xfrm flipV="1">
              <a:off x="288" y="1921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5DE882A-8FA0-437F-8674-66C6A568E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D662-C535-4B02-9CF9-E1337E233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EAD86-4ADC-4652-9F2E-F4438E799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24400-1F1D-4BB2-A178-87F64887E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F23AD-36E4-4758-AF35-1AB4FE0F3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BFA2C-FB3F-4774-B407-9C4A400F7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64CD9-38E8-4593-86B6-CB0CC1EDA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6F01A-8CD6-4B49-B686-7155AB3B5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C4FCA-30D3-40FD-872C-1CA37D503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B2F64-1403-4135-95E6-FD6657CA5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CB7B3-67BF-41FC-B461-FF25B5830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BD3F2-579E-4907-BB92-580C268A7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B2C6D-8966-4723-B74A-3685E7813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E255C-2B78-4887-A6A5-AF2164119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56D31-AB59-4F82-823F-0A113AD00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D0CB2-C759-4F62-A6EA-C08DD6BE1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C89E1-E76C-47A3-8617-7EDAC7710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269F1-D186-409F-8353-0A6F3E2FB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ECDB4-AA09-435E-8D5B-013F13DDE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3447C-FA34-42FF-891E-DEBAB6FE4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A10EC-3A6D-41B5-83FD-CCC696184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5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  <a:ln w="9525" cmpd="sng">
            <a:prstDash val="solid"/>
          </a:ln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3978C34-BA01-4DC8-AAC2-F6D1CE107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79A38-731D-42EB-A5A4-5AC8C673B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5784B-1E03-4812-B632-542A05D81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FC53B-DE8D-41E8-9B2B-33C51A2A3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7363A-1C8F-47FC-990D-654CE2DB3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A97A0-2E66-4574-A449-C042D4648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23AFB-564E-4434-9113-89AA30CBD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FBBB9-8577-4F59-BA27-24077535C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99804-0E8F-4665-A4D0-863AD6F02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B125-711B-4103-BFEF-4B36DB533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B8504-BD64-4A2D-9D7A-C37AECD3C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F40A8-4FA8-4616-AF77-937A03FBA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65DF-6394-4E5E-9165-22CA5D8A1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72D4B-E49E-4324-A007-1AC793DFE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19252-944A-448C-9FBC-B3945EC3B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1EC77-6BF5-4AC4-AF05-FF6766535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0B4AE-440C-42BB-8FF8-6010CE6DC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B35F8-AB61-4D46-AF7E-D30B1071E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98FF3-8AE6-4AF1-B72C-D8B3E3E66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417B2-37A0-4B8A-800A-40C43449E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96902-2C40-44E3-A733-30143E43F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BCE67-2080-46B3-B127-390888B66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C8403-ED25-48CE-BC42-3425CB36F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B8103-C6DC-4F83-A99F-AF60C018E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D1255-DBBA-46C7-A881-B0409F139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FB58-5D1F-4813-BDCC-EF4CF31C9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F800B-AD7A-4305-8DB1-DAF27B23F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0AF05-F609-4E38-A34E-06FCD527B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89450-2DA9-418C-9E1B-1FCCD1CC7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F4572-13AC-4EEC-8CC2-C0D3C2367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CBBF0-2B6A-42F1-8D49-5B00727FF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D229D-933B-42DE-86C8-D0445921D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10F6C-D4A5-407D-AA12-BAD99B035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83655-45F4-4941-A8B8-AC91441B0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30F70-18D9-414D-9662-2A15C4A31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22FF8-AC3E-4698-95EE-842111AE5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14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55FEBD-B990-4983-BED0-36BEA66BB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19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87346A-F353-4294-ABA3-274B4A1F5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92C3B-D7D6-4219-99C3-03E28FA8C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CEAF9-AC7C-4988-A16B-965912CB5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73E34-07CA-46CE-8072-8E340D00F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6B641-B726-4D29-96D7-CEE58D25C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99EB-918E-4252-BDB9-B61CB9599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479E2-DAF6-4E9B-9F28-DE24D66FC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AB4BC-903E-4459-87B9-6C0F4304F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F5074-8D1E-48CB-BDC7-1017328FC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B2C9A-FE5C-431F-ABFC-BABAB54CF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D8700-A794-4B4F-82CE-96DCFFF55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DAE0A-7E0E-4BA8-AA8C-444FD8F42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5446713" y="1076325"/>
            <a:ext cx="21955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School of Computing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Clemson University</a:t>
            </a: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8" r:id="rId1"/>
    <p:sldLayoutId id="2147485184" r:id="rId2"/>
    <p:sldLayoutId id="2147485185" r:id="rId3"/>
    <p:sldLayoutId id="2147485186" r:id="rId4"/>
    <p:sldLayoutId id="2147485187" r:id="rId5"/>
    <p:sldLayoutId id="2147485188" r:id="rId6"/>
    <p:sldLayoutId id="2147485189" r:id="rId7"/>
    <p:sldLayoutId id="2147485190" r:id="rId8"/>
    <p:sldLayoutId id="2147485191" r:id="rId9"/>
    <p:sldLayoutId id="2147485192" r:id="rId10"/>
    <p:sldLayoutId id="21474851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0248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BBEA0A-D8BA-4462-ADB6-863B85B71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9" r:id="rId1"/>
    <p:sldLayoutId id="2147485280" r:id="rId2"/>
    <p:sldLayoutId id="2147485281" r:id="rId3"/>
    <p:sldLayoutId id="2147485282" r:id="rId4"/>
    <p:sldLayoutId id="2147485283" r:id="rId5"/>
    <p:sldLayoutId id="2147485284" r:id="rId6"/>
    <p:sldLayoutId id="2147485285" r:id="rId7"/>
    <p:sldLayoutId id="2147485286" r:id="rId8"/>
    <p:sldLayoutId id="2147485287" r:id="rId9"/>
    <p:sldLayoutId id="2147485288" r:id="rId10"/>
    <p:sldLayoutId id="214748528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1272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ED3B87E-F196-42AA-8B50-C6EC6AF35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90" r:id="rId1"/>
    <p:sldLayoutId id="2147485291" r:id="rId2"/>
    <p:sldLayoutId id="2147485292" r:id="rId3"/>
    <p:sldLayoutId id="2147485293" r:id="rId4"/>
    <p:sldLayoutId id="2147485294" r:id="rId5"/>
    <p:sldLayoutId id="2147485295" r:id="rId6"/>
    <p:sldLayoutId id="2147485296" r:id="rId7"/>
    <p:sldLayoutId id="2147485297" r:id="rId8"/>
    <p:sldLayoutId id="2147485298" r:id="rId9"/>
    <p:sldLayoutId id="2147485299" r:id="rId10"/>
    <p:sldLayoutId id="214748530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01" r:id="rId1"/>
    <p:sldLayoutId id="2147485302" r:id="rId2"/>
    <p:sldLayoutId id="2147485303" r:id="rId3"/>
    <p:sldLayoutId id="2147485304" r:id="rId4"/>
    <p:sldLayoutId id="2147485305" r:id="rId5"/>
    <p:sldLayoutId id="2147485306" r:id="rId6"/>
    <p:sldLayoutId id="2147485307" r:id="rId7"/>
    <p:sldLayoutId id="2147485308" r:id="rId8"/>
    <p:sldLayoutId id="2147485309" r:id="rId9"/>
    <p:sldLayoutId id="2147485310" r:id="rId10"/>
    <p:sldLayoutId id="214748531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88900" cmpd="dbl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Best Practices: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2" r:id="rId1"/>
    <p:sldLayoutId id="2147485313" r:id="rId2"/>
    <p:sldLayoutId id="2147485314" r:id="rId3"/>
    <p:sldLayoutId id="2147485315" r:id="rId4"/>
    <p:sldLayoutId id="2147485316" r:id="rId5"/>
    <p:sldLayoutId id="2147485317" r:id="rId6"/>
    <p:sldLayoutId id="2147485318" r:id="rId7"/>
    <p:sldLayoutId id="2147485319" r:id="rId8"/>
    <p:sldLayoutId id="2147485320" r:id="rId9"/>
    <p:sldLayoutId id="2147485321" r:id="rId10"/>
    <p:sldLayoutId id="214748532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600">
          <a:solidFill>
            <a:schemeClr val="bg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2300">
          <a:solidFill>
            <a:schemeClr val="bg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334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31335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23" r:id="rId1"/>
    <p:sldLayoutId id="2147485324" r:id="rId2"/>
    <p:sldLayoutId id="2147485325" r:id="rId3"/>
    <p:sldLayoutId id="2147485326" r:id="rId4"/>
    <p:sldLayoutId id="2147485327" r:id="rId5"/>
    <p:sldLayoutId id="2147485328" r:id="rId6"/>
    <p:sldLayoutId id="2147485329" r:id="rId7"/>
    <p:sldLayoutId id="2147485330" r:id="rId8"/>
    <p:sldLayoutId id="2147485331" r:id="rId9"/>
    <p:sldLayoutId id="2147485332" r:id="rId10"/>
    <p:sldLayoutId id="21474853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34" r:id="rId1"/>
    <p:sldLayoutId id="2147485335" r:id="rId2"/>
    <p:sldLayoutId id="2147485336" r:id="rId3"/>
    <p:sldLayoutId id="2147485337" r:id="rId4"/>
    <p:sldLayoutId id="2147485338" r:id="rId5"/>
    <p:sldLayoutId id="2147485339" r:id="rId6"/>
    <p:sldLayoutId id="2147485340" r:id="rId7"/>
    <p:sldLayoutId id="2147485341" r:id="rId8"/>
    <p:sldLayoutId id="2147485342" r:id="rId9"/>
    <p:sldLayoutId id="2147485343" r:id="rId10"/>
    <p:sldLayoutId id="214748534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6392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88900" cmpd="dbl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Best Practices: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A81D68-E8EF-4055-9B4A-E8A788B04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45" r:id="rId1"/>
    <p:sldLayoutId id="2147485346" r:id="rId2"/>
    <p:sldLayoutId id="2147485347" r:id="rId3"/>
    <p:sldLayoutId id="2147485348" r:id="rId4"/>
    <p:sldLayoutId id="2147485349" r:id="rId5"/>
    <p:sldLayoutId id="2147485350" r:id="rId6"/>
    <p:sldLayoutId id="2147485351" r:id="rId7"/>
    <p:sldLayoutId id="2147485352" r:id="rId8"/>
    <p:sldLayoutId id="2147485353" r:id="rId9"/>
    <p:sldLayoutId id="2147485354" r:id="rId10"/>
    <p:sldLayoutId id="21474853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600">
          <a:solidFill>
            <a:schemeClr val="bg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2300">
          <a:solidFill>
            <a:schemeClr val="bg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7416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9DEA7F3-A6B8-49F1-8859-5CFC6A2B2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6" r:id="rId1"/>
    <p:sldLayoutId id="2147485357" r:id="rId2"/>
    <p:sldLayoutId id="2147485358" r:id="rId3"/>
    <p:sldLayoutId id="2147485359" r:id="rId4"/>
    <p:sldLayoutId id="2147485360" r:id="rId5"/>
    <p:sldLayoutId id="2147485361" r:id="rId6"/>
    <p:sldLayoutId id="2147485362" r:id="rId7"/>
    <p:sldLayoutId id="2147485363" r:id="rId8"/>
    <p:sldLayoutId id="2147485364" r:id="rId9"/>
    <p:sldLayoutId id="2147485365" r:id="rId10"/>
    <p:sldLayoutId id="214748536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8440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1ADBF8B-7511-4B32-A25A-F28103C01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67" r:id="rId1"/>
    <p:sldLayoutId id="2147485368" r:id="rId2"/>
    <p:sldLayoutId id="2147485369" r:id="rId3"/>
    <p:sldLayoutId id="2147485370" r:id="rId4"/>
    <p:sldLayoutId id="2147485371" r:id="rId5"/>
    <p:sldLayoutId id="2147485372" r:id="rId6"/>
    <p:sldLayoutId id="2147485373" r:id="rId7"/>
    <p:sldLayoutId id="2147485374" r:id="rId8"/>
    <p:sldLayoutId id="2147485375" r:id="rId9"/>
    <p:sldLayoutId id="2147485376" r:id="rId10"/>
    <p:sldLayoutId id="214748537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88900" cmpd="dbl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Best Practices: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9" r:id="rId1"/>
    <p:sldLayoutId id="2147485194" r:id="rId2"/>
    <p:sldLayoutId id="2147485195" r:id="rId3"/>
    <p:sldLayoutId id="2147485196" r:id="rId4"/>
    <p:sldLayoutId id="2147485197" r:id="rId5"/>
    <p:sldLayoutId id="2147485198" r:id="rId6"/>
    <p:sldLayoutId id="2147485199" r:id="rId7"/>
    <p:sldLayoutId id="2147485200" r:id="rId8"/>
    <p:sldLayoutId id="2147485201" r:id="rId9"/>
    <p:sldLayoutId id="2147485202" r:id="rId10"/>
    <p:sldLayoutId id="21474852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600">
          <a:solidFill>
            <a:schemeClr val="bg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2300">
          <a:solidFill>
            <a:schemeClr val="bg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334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31335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0" r:id="rId1"/>
    <p:sldLayoutId id="2147485204" r:id="rId2"/>
    <p:sldLayoutId id="2147485205" r:id="rId3"/>
    <p:sldLayoutId id="2147485206" r:id="rId4"/>
    <p:sldLayoutId id="2147485207" r:id="rId5"/>
    <p:sldLayoutId id="2147485208" r:id="rId6"/>
    <p:sldLayoutId id="2147485209" r:id="rId7"/>
    <p:sldLayoutId id="2147485210" r:id="rId8"/>
    <p:sldLayoutId id="2147485211" r:id="rId9"/>
    <p:sldLayoutId id="2147485212" r:id="rId10"/>
    <p:sldLayoutId id="21474852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1" r:id="rId1"/>
    <p:sldLayoutId id="2147485214" r:id="rId2"/>
    <p:sldLayoutId id="2147485215" r:id="rId3"/>
    <p:sldLayoutId id="2147485216" r:id="rId4"/>
    <p:sldLayoutId id="2147485217" r:id="rId5"/>
    <p:sldLayoutId id="2147485218" r:id="rId6"/>
    <p:sldLayoutId id="2147485219" r:id="rId7"/>
    <p:sldLayoutId id="2147485220" r:id="rId8"/>
    <p:sldLayoutId id="2147485221" r:id="rId9"/>
    <p:sldLayoutId id="2147485222" r:id="rId10"/>
    <p:sldLayoutId id="21474852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24" r:id="rId1"/>
    <p:sldLayoutId id="2147485225" r:id="rId2"/>
    <p:sldLayoutId id="2147485226" r:id="rId3"/>
    <p:sldLayoutId id="2147485227" r:id="rId4"/>
    <p:sldLayoutId id="2147485228" r:id="rId5"/>
    <p:sldLayoutId id="2147485229" r:id="rId6"/>
    <p:sldLayoutId id="2147485230" r:id="rId7"/>
    <p:sldLayoutId id="2147485231" r:id="rId8"/>
    <p:sldLayoutId id="2147485232" r:id="rId9"/>
    <p:sldLayoutId id="2147485233" r:id="rId10"/>
    <p:sldLayoutId id="21474852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88900" cmpd="dbl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Best Practices: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5" r:id="rId1"/>
    <p:sldLayoutId id="2147485236" r:id="rId2"/>
    <p:sldLayoutId id="2147485237" r:id="rId3"/>
    <p:sldLayoutId id="2147485238" r:id="rId4"/>
    <p:sldLayoutId id="2147485239" r:id="rId5"/>
    <p:sldLayoutId id="2147485240" r:id="rId6"/>
    <p:sldLayoutId id="2147485241" r:id="rId7"/>
    <p:sldLayoutId id="2147485242" r:id="rId8"/>
    <p:sldLayoutId id="2147485243" r:id="rId9"/>
    <p:sldLayoutId id="2147485244" r:id="rId10"/>
    <p:sldLayoutId id="214748524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600">
          <a:solidFill>
            <a:schemeClr val="bg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2300">
          <a:solidFill>
            <a:schemeClr val="bg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334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31335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6" r:id="rId1"/>
    <p:sldLayoutId id="2147485247" r:id="rId2"/>
    <p:sldLayoutId id="2147485248" r:id="rId3"/>
    <p:sldLayoutId id="2147485249" r:id="rId4"/>
    <p:sldLayoutId id="2147485250" r:id="rId5"/>
    <p:sldLayoutId id="2147485251" r:id="rId6"/>
    <p:sldLayoutId id="2147485252" r:id="rId7"/>
    <p:sldLayoutId id="2147485253" r:id="rId8"/>
    <p:sldLayoutId id="2147485254" r:id="rId9"/>
    <p:sldLayoutId id="2147485255" r:id="rId10"/>
    <p:sldLayoutId id="214748525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</a:rPr>
              <a:t>  The Ohio State University</a:t>
            </a: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7" r:id="rId1"/>
    <p:sldLayoutId id="2147485258" r:id="rId2"/>
    <p:sldLayoutId id="2147485259" r:id="rId3"/>
    <p:sldLayoutId id="2147485260" r:id="rId4"/>
    <p:sldLayoutId id="2147485261" r:id="rId5"/>
    <p:sldLayoutId id="2147485262" r:id="rId6"/>
    <p:sldLayoutId id="2147485263" r:id="rId7"/>
    <p:sldLayoutId id="2147485264" r:id="rId8"/>
    <p:sldLayoutId id="2147485265" r:id="rId9"/>
    <p:sldLayoutId id="2147485266" r:id="rId10"/>
    <p:sldLayoutId id="214748526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9224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88900" cmpd="dbl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Best Practices: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0348C55-CCD2-428B-B800-FDB8A591C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8" r:id="rId1"/>
    <p:sldLayoutId id="2147485269" r:id="rId2"/>
    <p:sldLayoutId id="2147485270" r:id="rId3"/>
    <p:sldLayoutId id="2147485271" r:id="rId4"/>
    <p:sldLayoutId id="2147485272" r:id="rId5"/>
    <p:sldLayoutId id="2147485273" r:id="rId6"/>
    <p:sldLayoutId id="2147485274" r:id="rId7"/>
    <p:sldLayoutId id="2147485275" r:id="rId8"/>
    <p:sldLayoutId id="2147485276" r:id="rId9"/>
    <p:sldLayoutId id="2147485277" r:id="rId10"/>
    <p:sldLayoutId id="214748527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600">
          <a:solidFill>
            <a:schemeClr val="bg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o"/>
        <a:defRPr sz="2300">
          <a:solidFill>
            <a:schemeClr val="bg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bg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Mathematical Modeling</a:t>
            </a: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3675" y="3513138"/>
            <a:ext cx="7010400" cy="1206500"/>
          </a:xfrm>
        </p:spPr>
        <p:txBody>
          <a:bodyPr/>
          <a:lstStyle/>
          <a:p>
            <a:pPr eaLnBrk="1" hangingPunct="1"/>
            <a:r>
              <a:rPr lang="en-US" smtClean="0"/>
              <a:t>Murali Sitaraman</a:t>
            </a:r>
          </a:p>
          <a:p>
            <a:pPr eaLnBrk="1" hangingPunct="1"/>
            <a:r>
              <a:rPr lang="en-US" smtClean="0"/>
              <a:t>Clemson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Data abstraction examples 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How would you mathematically model a the contents of a stack?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Is a set model appropriate?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Why or why not?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b="1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What about a queue?</a:t>
            </a: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 smtClean="0"/>
              <a:t>	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Mathematical Modeling Summary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To write formal specifications, we need to model the state mathematically</a:t>
            </a:r>
            <a:endParaRPr lang="en-US" sz="26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Some objects we use in programming, such as Integers and </a:t>
            </a:r>
            <a:r>
              <a:rPr lang="en-US" sz="3000" dirty="0" err="1" smtClean="0"/>
              <a:t>Reals</a:t>
            </a:r>
            <a:r>
              <a:rPr lang="en-US" sz="3000" dirty="0" smtClean="0"/>
              <a:t>, have implicit models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For others, such as stacks, queues, lists, etc., we need to conceive explicit mathematical models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Some mathematics is implicit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We view programming integers as though they are mathematical integers (subject to bounds, of course)</a:t>
            </a:r>
            <a:endParaRPr lang="en-US" sz="3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We associate mathematical operators (e.g., +) with operations we can do on integers in programs (e.g., +)</a:t>
            </a:r>
            <a:endParaRPr lang="en-US" sz="3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This can be made explicit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Mathematical modeling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Type</a:t>
            </a:r>
            <a:r>
              <a:rPr lang="en-US" sz="3000" dirty="0" smtClean="0"/>
              <a:t> Integer </a:t>
            </a:r>
            <a:r>
              <a:rPr lang="en-US" sz="3000" b="1" dirty="0" smtClean="0"/>
              <a:t>is modeled by </a:t>
            </a:r>
            <a:r>
              <a:rPr lang="en-US" sz="3000" dirty="0" smtClean="0"/>
              <a:t>Z;</a:t>
            </a:r>
            <a:endParaRPr lang="en-US" sz="3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Constraints</a:t>
            </a:r>
            <a:r>
              <a:rPr lang="en-US" sz="3000" dirty="0" smtClean="0"/>
              <a:t> </a:t>
            </a:r>
            <a:r>
              <a:rPr lang="en-US" sz="3000" b="1" dirty="0" smtClean="0"/>
              <a:t>for all </a:t>
            </a:r>
            <a:r>
              <a:rPr lang="en-US" sz="3000" dirty="0" err="1" smtClean="0"/>
              <a:t>i</a:t>
            </a:r>
            <a:r>
              <a:rPr lang="en-US" sz="3000" dirty="0" smtClean="0"/>
              <a:t>: Integer,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/>
              <a:t>	</a:t>
            </a:r>
            <a:r>
              <a:rPr lang="en-US" sz="3000" dirty="0" err="1" smtClean="0"/>
              <a:t>min_int</a:t>
            </a:r>
            <a:r>
              <a:rPr lang="en-US" sz="3000" dirty="0" smtClean="0"/>
              <a:t> &lt;= </a:t>
            </a:r>
            <a:r>
              <a:rPr lang="en-US" sz="3000" dirty="0" err="1" smtClean="0"/>
              <a:t>i</a:t>
            </a:r>
            <a:r>
              <a:rPr lang="en-US" sz="3000" dirty="0" smtClean="0"/>
              <a:t> &lt;= </a:t>
            </a:r>
            <a:r>
              <a:rPr lang="en-US" sz="3000" dirty="0" err="1" smtClean="0"/>
              <a:t>max_int</a:t>
            </a:r>
            <a:r>
              <a:rPr lang="en-US" sz="3000" dirty="0" smtClean="0"/>
              <a:t>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Alternatively…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Type</a:t>
            </a:r>
            <a:r>
              <a:rPr lang="en-US" sz="3000" dirty="0" smtClean="0"/>
              <a:t> Integer </a:t>
            </a:r>
            <a:r>
              <a:rPr lang="en-US" sz="3000" b="1" dirty="0" smtClean="0"/>
              <a:t>is modeled by </a:t>
            </a:r>
            <a:r>
              <a:rPr lang="en-US" sz="3000" dirty="0" smtClean="0"/>
              <a:t>Z;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Let </a:t>
            </a:r>
            <a:r>
              <a:rPr lang="en-US" sz="3000" dirty="0" err="1" smtClean="0"/>
              <a:t>i</a:t>
            </a:r>
            <a:r>
              <a:rPr lang="en-US" sz="3000" dirty="0" smtClean="0"/>
              <a:t> be an example Integer;</a:t>
            </a:r>
            <a:endParaRPr lang="en-US" sz="3000" dirty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Constraints</a:t>
            </a:r>
            <a:r>
              <a:rPr lang="en-US" sz="3000" dirty="0"/>
              <a:t> 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/>
              <a:t>	</a:t>
            </a:r>
            <a:r>
              <a:rPr lang="en-US" sz="3000" dirty="0" err="1" smtClean="0"/>
              <a:t>min_int</a:t>
            </a:r>
            <a:r>
              <a:rPr lang="en-US" sz="3000" dirty="0" smtClean="0"/>
              <a:t> &lt;= </a:t>
            </a:r>
            <a:r>
              <a:rPr lang="en-US" sz="3000" dirty="0" err="1" smtClean="0"/>
              <a:t>i</a:t>
            </a:r>
            <a:r>
              <a:rPr lang="en-US" sz="3000" dirty="0" smtClean="0"/>
              <a:t> &lt;= </a:t>
            </a:r>
            <a:r>
              <a:rPr lang="en-US" sz="3000" dirty="0" err="1" smtClean="0"/>
              <a:t>max_int</a:t>
            </a:r>
            <a:r>
              <a:rPr lang="en-US" sz="3000" dirty="0" smtClean="0"/>
              <a:t>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Initial value specification…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Type</a:t>
            </a:r>
            <a:r>
              <a:rPr lang="en-US" sz="3000" dirty="0" smtClean="0"/>
              <a:t> Integer </a:t>
            </a:r>
            <a:r>
              <a:rPr lang="en-US" sz="3000" b="1" dirty="0" smtClean="0"/>
              <a:t>is modeled by </a:t>
            </a:r>
            <a:r>
              <a:rPr lang="en-US" sz="3000" dirty="0" smtClean="0"/>
              <a:t>Z;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exemplar </a:t>
            </a:r>
            <a:r>
              <a:rPr lang="en-US" sz="3000" dirty="0" err="1" smtClean="0"/>
              <a:t>i</a:t>
            </a:r>
            <a:r>
              <a:rPr lang="en-US" sz="3000" dirty="0" smtClean="0"/>
              <a:t>;</a:t>
            </a:r>
            <a:endParaRPr lang="en-US" sz="3000" dirty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Constraints</a:t>
            </a:r>
            <a:r>
              <a:rPr lang="en-US" sz="3000" dirty="0"/>
              <a:t> </a:t>
            </a:r>
            <a:endParaRPr lang="en-US" sz="3000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 smtClean="0"/>
              <a:t>	</a:t>
            </a:r>
            <a:r>
              <a:rPr lang="en-US" sz="3000" dirty="0"/>
              <a:t>	</a:t>
            </a:r>
            <a:r>
              <a:rPr lang="en-US" sz="3000" dirty="0" err="1" smtClean="0"/>
              <a:t>min_int</a:t>
            </a:r>
            <a:r>
              <a:rPr lang="en-US" sz="3000" dirty="0" smtClean="0"/>
              <a:t> &lt;= </a:t>
            </a:r>
            <a:r>
              <a:rPr lang="en-US" sz="3000" dirty="0" err="1" smtClean="0"/>
              <a:t>i</a:t>
            </a:r>
            <a:r>
              <a:rPr lang="en-US" sz="3000" dirty="0" smtClean="0"/>
              <a:t> &lt;= </a:t>
            </a:r>
            <a:r>
              <a:rPr lang="en-US" sz="3000" dirty="0" err="1" smtClean="0"/>
              <a:t>max_int</a:t>
            </a:r>
            <a:r>
              <a:rPr lang="en-US" sz="3000" dirty="0" smtClean="0"/>
              <a:t>;</a:t>
            </a:r>
            <a:r>
              <a:rPr lang="en-US" sz="3000" b="1" dirty="0" smtClean="0"/>
              <a:t> 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/>
              <a:t>i</a:t>
            </a:r>
            <a:r>
              <a:rPr lang="en-US" sz="3000" b="1" dirty="0" smtClean="0"/>
              <a:t>nitialization ensures </a:t>
            </a:r>
            <a:r>
              <a:rPr lang="en-US" sz="3000" dirty="0" err="1" smtClean="0"/>
              <a:t>i</a:t>
            </a:r>
            <a:r>
              <a:rPr lang="en-US" sz="3000" dirty="0" smtClean="0"/>
              <a:t> = 0;</a:t>
            </a: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 smtClean="0"/>
              <a:t>	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Specification of operations 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Type</a:t>
            </a:r>
            <a:r>
              <a:rPr lang="en-US" sz="3000" dirty="0" smtClean="0"/>
              <a:t> Integer </a:t>
            </a:r>
            <a:r>
              <a:rPr lang="en-US" sz="3000" b="1" dirty="0" smtClean="0"/>
              <a:t>is modeled by </a:t>
            </a:r>
            <a:r>
              <a:rPr lang="en-US" sz="3000" dirty="0" smtClean="0"/>
              <a:t>Z;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…</a:t>
            </a:r>
            <a:r>
              <a:rPr lang="en-US" sz="3000" b="1" dirty="0" smtClean="0"/>
              <a:t> 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endParaRPr lang="en-US" sz="3000" b="1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/>
              <a:t>s</a:t>
            </a:r>
            <a:r>
              <a:rPr lang="en-US" sz="3000" dirty="0" smtClean="0"/>
              <a:t>pecification of operations, e.g., </a:t>
            </a:r>
            <a:r>
              <a:rPr lang="en-US" sz="3000" dirty="0" err="1" smtClean="0"/>
              <a:t>i</a:t>
            </a:r>
            <a:r>
              <a:rPr lang="en-US" sz="3000" dirty="0" smtClean="0"/>
              <a:t>++</a:t>
            </a:r>
            <a:endParaRPr lang="en-US" sz="3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Operation </a:t>
            </a:r>
            <a:r>
              <a:rPr lang="en-US" sz="3000" dirty="0" smtClean="0"/>
              <a:t>Increment 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/>
              <a:t>	</a:t>
            </a:r>
            <a:r>
              <a:rPr lang="en-US" sz="3000" dirty="0" smtClean="0"/>
              <a:t>				</a:t>
            </a:r>
            <a:r>
              <a:rPr lang="en-US" sz="3000" dirty="0" smtClean="0"/>
              <a:t>(</a:t>
            </a:r>
            <a:r>
              <a:rPr lang="en-US" sz="3000" b="1" dirty="0" smtClean="0"/>
              <a:t>updates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: Integer);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/>
              <a:t>r</a:t>
            </a:r>
            <a:r>
              <a:rPr lang="en-US" sz="3000" b="1" dirty="0" smtClean="0"/>
              <a:t>equires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&lt; </a:t>
            </a:r>
            <a:r>
              <a:rPr lang="en-US" sz="3000" dirty="0" err="1" smtClean="0"/>
              <a:t>max_int</a:t>
            </a:r>
            <a:r>
              <a:rPr lang="en-US" sz="3000" dirty="0" smtClean="0"/>
              <a:t>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/>
              <a:t>e</a:t>
            </a:r>
            <a:r>
              <a:rPr lang="en-US" sz="3000" b="1" dirty="0" smtClean="0"/>
              <a:t>nsures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= #</a:t>
            </a:r>
            <a:r>
              <a:rPr lang="en-US" sz="3000" dirty="0" err="1" smtClean="0"/>
              <a:t>i</a:t>
            </a:r>
            <a:r>
              <a:rPr lang="en-US" sz="3000" dirty="0" smtClean="0"/>
              <a:t> + 1;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 smtClean="0"/>
              <a:t>	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More examples 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What is a suitable way to model the state of a light bulb?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…</a:t>
            </a:r>
            <a:r>
              <a:rPr lang="en-US" sz="3000" dirty="0" smtClean="0"/>
              <a:t> 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endParaRPr lang="en-US" sz="3000" b="1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More examples 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Type</a:t>
            </a:r>
            <a:r>
              <a:rPr lang="en-US" sz="3000" dirty="0" smtClean="0"/>
              <a:t> </a:t>
            </a:r>
            <a:r>
              <a:rPr lang="en-US" sz="3000" dirty="0" err="1" smtClean="0"/>
              <a:t>Light_Bulb_State</a:t>
            </a:r>
            <a:r>
              <a:rPr lang="en-US" sz="3000" dirty="0" smtClean="0"/>
              <a:t> 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b="1" dirty="0"/>
              <a:t>	</a:t>
            </a:r>
            <a:r>
              <a:rPr lang="en-US" sz="3000" b="1" dirty="0" smtClean="0"/>
              <a:t>			is modeled by </a:t>
            </a:r>
            <a:r>
              <a:rPr lang="en-US" sz="3000" dirty="0" smtClean="0"/>
              <a:t>B;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exemplar</a:t>
            </a:r>
            <a:r>
              <a:rPr lang="en-US" sz="3000" dirty="0" smtClean="0"/>
              <a:t> b;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b="1" dirty="0" smtClean="0"/>
              <a:t>Initialization ensures </a:t>
            </a:r>
            <a:r>
              <a:rPr lang="en-US" sz="3000" dirty="0" smtClean="0"/>
              <a:t>b = </a:t>
            </a:r>
            <a:r>
              <a:rPr lang="en-US" sz="3000" b="1" dirty="0" smtClean="0"/>
              <a:t>false;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endParaRPr lang="en-US" sz="3000" b="1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Exercises: specification of operations </a:t>
            </a:r>
            <a:r>
              <a:rPr lang="en-US" sz="3000" dirty="0" err="1" smtClean="0"/>
              <a:t>Turn_On</a:t>
            </a:r>
            <a:r>
              <a:rPr lang="en-US" sz="3000" dirty="0" smtClean="0"/>
              <a:t>, </a:t>
            </a:r>
            <a:r>
              <a:rPr lang="en-US" sz="3000" dirty="0" err="1" smtClean="0"/>
              <a:t>Turn_Off</a:t>
            </a:r>
            <a:r>
              <a:rPr lang="en-US" sz="3000" dirty="0" smtClean="0"/>
              <a:t>, and </a:t>
            </a:r>
            <a:r>
              <a:rPr lang="en-US" sz="3000" dirty="0" err="1" smtClean="0"/>
              <a:t>Is_On</a:t>
            </a: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 smtClean="0"/>
              <a:t>	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More examples …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How would you model the state of a traffic light?</a:t>
            </a:r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…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b="1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o"/>
            </a:pPr>
            <a:r>
              <a:rPr lang="en-US" sz="3000" dirty="0" smtClean="0"/>
              <a:t>Alternative models and discussion</a:t>
            </a: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3000" dirty="0" smtClean="0"/>
              <a:t>	</a:t>
            </a: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1384300" lvl="2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 smtClean="0"/>
          </a:p>
          <a:p>
            <a:pPr marL="927100" lvl="1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11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AA1DB"/>
      </a:accent1>
      <a:accent2>
        <a:srgbClr val="FF6600"/>
      </a:accent2>
      <a:accent3>
        <a:srgbClr val="FFFFFF"/>
      </a:accent3>
      <a:accent4>
        <a:srgbClr val="000000"/>
      </a:accent4>
      <a:accent5>
        <a:srgbClr val="EACDEA"/>
      </a:accent5>
      <a:accent6>
        <a:srgbClr val="E75C00"/>
      </a:accent6>
      <a:hlink>
        <a:srgbClr val="9933FF"/>
      </a:hlink>
      <a:folHlink>
        <a:srgbClr val="6600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3_Profile">
  <a:themeElements>
    <a:clrScheme name="13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3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4_Profile">
  <a:themeElements>
    <a:clrScheme name="14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4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4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5_Profile">
  <a:themeElements>
    <a:clrScheme name="15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5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5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6_Profile">
  <a:themeElements>
    <a:clrScheme name="16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6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6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7_Profile">
  <a:themeElements>
    <a:clrScheme name="17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7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7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8_Profile">
  <a:themeElements>
    <a:clrScheme name="18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8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8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9_Profile">
  <a:themeElements>
    <a:clrScheme name="19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9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20_Profile">
  <a:themeElements>
    <a:clrScheme name="20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0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1_Profile">
  <a:themeElements>
    <a:clrScheme name="2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ofile">
  <a:themeElements>
    <a:clrScheme name="1_Profile 12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C08DD7"/>
      </a:accent1>
      <a:accent2>
        <a:srgbClr val="FF6600"/>
      </a:accent2>
      <a:accent3>
        <a:srgbClr val="FFFFFF"/>
      </a:accent3>
      <a:accent4>
        <a:srgbClr val="000000"/>
      </a:accent4>
      <a:accent5>
        <a:srgbClr val="DCC5E8"/>
      </a:accent5>
      <a:accent6>
        <a:srgbClr val="E75C00"/>
      </a:accent6>
      <a:hlink>
        <a:srgbClr val="9900CC"/>
      </a:hlink>
      <a:folHlink>
        <a:srgbClr val="660066"/>
      </a:folHlink>
    </a:clrScheme>
    <a:fontScheme name="1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ofile">
  <a:themeElements>
    <a:clrScheme name="2_Profile 12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C08DD7"/>
      </a:accent1>
      <a:accent2>
        <a:srgbClr val="FF6600"/>
      </a:accent2>
      <a:accent3>
        <a:srgbClr val="FFFFFF"/>
      </a:accent3>
      <a:accent4>
        <a:srgbClr val="000000"/>
      </a:accent4>
      <a:accent5>
        <a:srgbClr val="DCC5E8"/>
      </a:accent5>
      <a:accent6>
        <a:srgbClr val="E75C00"/>
      </a:accent6>
      <a:hlink>
        <a:srgbClr val="9900CC"/>
      </a:hlink>
      <a:folHlink>
        <a:srgbClr val="660066"/>
      </a:folHlink>
    </a:clrScheme>
    <a:fontScheme name="2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ofile">
  <a:themeElements>
    <a:clrScheme name="3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3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8_Profile">
  <a:themeElements>
    <a:clrScheme name="8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8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Profile">
  <a:themeElements>
    <a:clrScheme name="9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9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0_Profile">
  <a:themeElements>
    <a:clrScheme name="10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0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1_Profile">
  <a:themeElements>
    <a:clrScheme name="1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2_Profile">
  <a:themeElements>
    <a:clrScheme name="12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2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4_Profile 10">
    <a:dk1>
      <a:srgbClr val="000000"/>
    </a:dk1>
    <a:lt1>
      <a:srgbClr val="FFFFFF"/>
    </a:lt1>
    <a:dk2>
      <a:srgbClr val="000000"/>
    </a:dk2>
    <a:lt2>
      <a:srgbClr val="DDDDDD"/>
    </a:lt2>
    <a:accent1>
      <a:srgbClr val="B499CB"/>
    </a:accent1>
    <a:accent2>
      <a:srgbClr val="FF6600"/>
    </a:accent2>
    <a:accent3>
      <a:srgbClr val="FFFFFF"/>
    </a:accent3>
    <a:accent4>
      <a:srgbClr val="000000"/>
    </a:accent4>
    <a:accent5>
      <a:srgbClr val="D6CAE2"/>
    </a:accent5>
    <a:accent6>
      <a:srgbClr val="E75C00"/>
    </a:accent6>
    <a:hlink>
      <a:srgbClr val="9933FF"/>
    </a:hlink>
    <a:folHlink>
      <a:srgbClr val="6600CC"/>
    </a:folHlink>
  </a:clrScheme>
</a:themeOverride>
</file>

<file path=ppt/theme/themeOverride2.xml><?xml version="1.0" encoding="utf-8"?>
<a:themeOverride xmlns:a="http://schemas.openxmlformats.org/drawingml/2006/main">
  <a:clrScheme name="1_Profile 9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CC0000"/>
    </a:accent2>
    <a:accent3>
      <a:srgbClr val="FFFFFF"/>
    </a:accent3>
    <a:accent4>
      <a:srgbClr val="000000"/>
    </a:accent4>
    <a:accent5>
      <a:srgbClr val="CED5DD"/>
    </a:accent5>
    <a:accent6>
      <a:srgbClr val="B90000"/>
    </a:accent6>
    <a:hlink>
      <a:srgbClr val="336699"/>
    </a:hlink>
    <a:folHlink>
      <a:srgbClr val="003366"/>
    </a:folHlink>
  </a:clrScheme>
</a:themeOverride>
</file>

<file path=ppt/theme/themeOverride3.xml><?xml version="1.0" encoding="utf-8"?>
<a:themeOverride xmlns:a="http://schemas.openxmlformats.org/drawingml/2006/main">
  <a:clrScheme name="2_Profile 9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CC0000"/>
    </a:accent2>
    <a:accent3>
      <a:srgbClr val="FFFFFF"/>
    </a:accent3>
    <a:accent4>
      <a:srgbClr val="000000"/>
    </a:accent4>
    <a:accent5>
      <a:srgbClr val="CED5DD"/>
    </a:accent5>
    <a:accent6>
      <a:srgbClr val="B90000"/>
    </a:accent6>
    <a:hlink>
      <a:srgbClr val="336699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22037</TotalTime>
  <Words>249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11</vt:i4>
      </vt:variant>
    </vt:vector>
  </HeadingPairs>
  <TitlesOfParts>
    <vt:vector size="36" baseType="lpstr">
      <vt:lpstr>Verdana</vt:lpstr>
      <vt:lpstr>宋体</vt:lpstr>
      <vt:lpstr>Arial</vt:lpstr>
      <vt:lpstr>Wingdings</vt:lpstr>
      <vt:lpstr>Calibri</vt:lpstr>
      <vt:lpstr>Dijkstra</vt:lpstr>
      <vt:lpstr>Georgia</vt:lpstr>
      <vt:lpstr>Profile</vt:lpstr>
      <vt:lpstr>1_Profile</vt:lpstr>
      <vt:lpstr>2_Profile</vt:lpstr>
      <vt:lpstr>3_Profile</vt:lpstr>
      <vt:lpstr>8_Profile</vt:lpstr>
      <vt:lpstr>9_Profile</vt:lpstr>
      <vt:lpstr>10_Profile</vt:lpstr>
      <vt:lpstr>11_Profile</vt:lpstr>
      <vt:lpstr>12_Profile</vt:lpstr>
      <vt:lpstr>13_Profile</vt:lpstr>
      <vt:lpstr>14_Profile</vt:lpstr>
      <vt:lpstr>15_Profile</vt:lpstr>
      <vt:lpstr>16_Profile</vt:lpstr>
      <vt:lpstr>17_Profile</vt:lpstr>
      <vt:lpstr>18_Profile</vt:lpstr>
      <vt:lpstr>19_Profile</vt:lpstr>
      <vt:lpstr>20_Profile</vt:lpstr>
      <vt:lpstr>21_Profile</vt:lpstr>
      <vt:lpstr>Mathematical Modeling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CSE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Interfaces</dc:title>
  <dc:creator>Paul Sivilotti</dc:creator>
  <cp:lastModifiedBy>Murali</cp:lastModifiedBy>
  <cp:revision>386</cp:revision>
  <dcterms:created xsi:type="dcterms:W3CDTF">2005-03-22T22:30:11Z</dcterms:created>
  <dcterms:modified xsi:type="dcterms:W3CDTF">2011-03-07T18:34:09Z</dcterms:modified>
</cp:coreProperties>
</file>