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D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3" d="100"/>
          <a:sy n="103" d="100"/>
        </p:scale>
        <p:origin x="-736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646A8-2B50-9B4D-AA33-A1D9CC8C73FD}" type="datetimeFigureOut">
              <a:rPr lang="en-US" smtClean="0"/>
              <a:t>3/1/12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AE9B6-7639-7E46-BE59-D28116957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760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646A8-2B50-9B4D-AA33-A1D9CC8C73FD}" type="datetimeFigureOut">
              <a:rPr lang="en-US" smtClean="0"/>
              <a:t>3/1/12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AE9B6-7639-7E46-BE59-D28116957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513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646A8-2B50-9B4D-AA33-A1D9CC8C73FD}" type="datetimeFigureOut">
              <a:rPr lang="en-US" smtClean="0"/>
              <a:t>3/1/12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AE9B6-7639-7E46-BE59-D28116957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283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646A8-2B50-9B4D-AA33-A1D9CC8C73FD}" type="datetimeFigureOut">
              <a:rPr lang="en-US" smtClean="0"/>
              <a:t>3/1/12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AE9B6-7639-7E46-BE59-D28116957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120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646A8-2B50-9B4D-AA33-A1D9CC8C73FD}" type="datetimeFigureOut">
              <a:rPr lang="en-US" smtClean="0"/>
              <a:t>3/1/12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AE9B6-7639-7E46-BE59-D28116957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647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646A8-2B50-9B4D-AA33-A1D9CC8C73FD}" type="datetimeFigureOut">
              <a:rPr lang="en-US" smtClean="0"/>
              <a:t>3/1/12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AE9B6-7639-7E46-BE59-D28116957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643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646A8-2B50-9B4D-AA33-A1D9CC8C73FD}" type="datetimeFigureOut">
              <a:rPr lang="en-US" smtClean="0"/>
              <a:t>3/1/12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AE9B6-7639-7E46-BE59-D28116957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506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646A8-2B50-9B4D-AA33-A1D9CC8C73FD}" type="datetimeFigureOut">
              <a:rPr lang="en-US" smtClean="0"/>
              <a:t>3/1/12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AE9B6-7639-7E46-BE59-D28116957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723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646A8-2B50-9B4D-AA33-A1D9CC8C73FD}" type="datetimeFigureOut">
              <a:rPr lang="en-US" smtClean="0"/>
              <a:t>3/1/12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AE9B6-7639-7E46-BE59-D28116957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861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646A8-2B50-9B4D-AA33-A1D9CC8C73FD}" type="datetimeFigureOut">
              <a:rPr lang="en-US" smtClean="0"/>
              <a:t>3/1/12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AE9B6-7639-7E46-BE59-D28116957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714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646A8-2B50-9B4D-AA33-A1D9CC8C73FD}" type="datetimeFigureOut">
              <a:rPr lang="en-US" smtClean="0"/>
              <a:t>3/1/12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AE9B6-7639-7E46-BE59-D28116957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800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20000"/>
                <a:lumOff val="80000"/>
              </a:schemeClr>
            </a:gs>
            <a:gs pos="100000">
              <a:schemeClr val="accent5">
                <a:lumMod val="7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646A8-2B50-9B4D-AA33-A1D9CC8C73FD}" type="datetimeFigureOut">
              <a:rPr lang="en-US" smtClean="0"/>
              <a:t>3/1/12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6AE9B6-7639-7E46-BE59-D28116957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035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60400"/>
            <a:ext cx="7772400" cy="2936002"/>
          </a:xfrm>
        </p:spPr>
        <p:txBody>
          <a:bodyPr>
            <a:normAutofit/>
          </a:bodyPr>
          <a:lstStyle/>
          <a:p>
            <a:r>
              <a:rPr lang="en-US" dirty="0" smtClean="0"/>
              <a:t>Discrete Structures</a:t>
            </a:r>
            <a:br>
              <a:rPr lang="en-US" dirty="0" smtClean="0"/>
            </a:br>
            <a:r>
              <a:rPr lang="en-US" dirty="0" smtClean="0"/>
              <a:t>and</a:t>
            </a:r>
            <a:br>
              <a:rPr lang="en-US" dirty="0" smtClean="0"/>
            </a:br>
            <a:r>
              <a:rPr lang="en-US" dirty="0" smtClean="0"/>
              <a:t>The Three-Fold Introduction to Computer Science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001132"/>
            <a:ext cx="6400800" cy="1275333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>
                <a:solidFill>
                  <a:srgbClr val="800000"/>
                </a:solidFill>
              </a:rPr>
              <a:t>Doug Baldwin</a:t>
            </a:r>
          </a:p>
          <a:p>
            <a:r>
              <a:rPr lang="en-US" sz="2400" dirty="0" smtClean="0">
                <a:solidFill>
                  <a:srgbClr val="800000"/>
                </a:solidFill>
              </a:rPr>
              <a:t>Department of Computer Science</a:t>
            </a:r>
          </a:p>
          <a:p>
            <a:r>
              <a:rPr lang="en-US" sz="2400" dirty="0" smtClean="0">
                <a:solidFill>
                  <a:srgbClr val="800000"/>
                </a:solidFill>
              </a:rPr>
              <a:t>SUNY </a:t>
            </a:r>
            <a:r>
              <a:rPr lang="en-US" sz="2400" dirty="0" err="1" smtClean="0">
                <a:solidFill>
                  <a:srgbClr val="800000"/>
                </a:solidFill>
              </a:rPr>
              <a:t>Geneseo</a:t>
            </a:r>
            <a:endParaRPr lang="en-US" sz="24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66078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</a:t>
            </a:r>
            <a:r>
              <a:rPr lang="en-US" dirty="0" smtClean="0"/>
              <a:t> 2003 - Present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2309252" y="1861481"/>
            <a:ext cx="2771103" cy="4837151"/>
            <a:chOff x="2309252" y="1861481"/>
            <a:chExt cx="2771103" cy="4837151"/>
          </a:xfrm>
        </p:grpSpPr>
        <p:sp>
          <p:nvSpPr>
            <p:cNvPr id="5" name="Rounded Rectangle 4"/>
            <p:cNvSpPr/>
            <p:nvPr/>
          </p:nvSpPr>
          <p:spPr>
            <a:xfrm>
              <a:off x="2309252" y="4706624"/>
              <a:ext cx="2771103" cy="963688"/>
            </a:xfrm>
            <a:prstGeom prst="roundRect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CS 2</a:t>
              </a:r>
            </a:p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(OOP, recursion, lists, trees, Big O)</a:t>
              </a:r>
              <a:endParaRPr lang="en-US" dirty="0">
                <a:solidFill>
                  <a:srgbClr val="DBDB00"/>
                </a:solidFill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2309252" y="3194380"/>
              <a:ext cx="2771103" cy="1102234"/>
            </a:xfrm>
            <a:prstGeom prst="roundRect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CS 2-1/2</a:t>
              </a:r>
            </a:p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(logic, induction, recurrences, summations, sorting, searching)</a:t>
              </a:r>
              <a:endParaRPr lang="en-US" dirty="0">
                <a:solidFill>
                  <a:srgbClr val="DBDB00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2309252" y="6080322"/>
              <a:ext cx="2771103" cy="618310"/>
            </a:xfrm>
            <a:prstGeom prst="roundRect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CS 1</a:t>
              </a:r>
            </a:p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(Java)</a:t>
              </a:r>
              <a:endParaRPr lang="en-US" dirty="0">
                <a:solidFill>
                  <a:srgbClr val="DBDB00"/>
                </a:solidFill>
              </a:endParaRPr>
            </a:p>
          </p:txBody>
        </p:sp>
        <p:sp>
          <p:nvSpPr>
            <p:cNvPr id="8" name="Up Arrow 7"/>
            <p:cNvSpPr/>
            <p:nvPr/>
          </p:nvSpPr>
          <p:spPr>
            <a:xfrm>
              <a:off x="3435013" y="5732035"/>
              <a:ext cx="519581" cy="286564"/>
            </a:xfrm>
            <a:prstGeom prst="upArrow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2309252" y="1861481"/>
              <a:ext cx="2771103" cy="922889"/>
            </a:xfrm>
            <a:prstGeom prst="roundRect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Algorithms</a:t>
              </a:r>
            </a:p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(probability, E[…], hashing, graphs, greedy, …)</a:t>
              </a:r>
              <a:endParaRPr lang="en-US" dirty="0">
                <a:solidFill>
                  <a:srgbClr val="DBDB00"/>
                </a:solidFill>
              </a:endParaRPr>
            </a:p>
          </p:txBody>
        </p:sp>
        <p:sp>
          <p:nvSpPr>
            <p:cNvPr id="10" name="Up Arrow 9"/>
            <p:cNvSpPr/>
            <p:nvPr/>
          </p:nvSpPr>
          <p:spPr>
            <a:xfrm>
              <a:off x="3435013" y="4358337"/>
              <a:ext cx="519581" cy="286564"/>
            </a:xfrm>
            <a:prstGeom prst="upArrow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Up Arrow 10"/>
            <p:cNvSpPr/>
            <p:nvPr/>
          </p:nvSpPr>
          <p:spPr>
            <a:xfrm>
              <a:off x="3435013" y="2846093"/>
              <a:ext cx="519581" cy="286564"/>
            </a:xfrm>
            <a:prstGeom prst="upArrow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6140917" y="1478269"/>
            <a:ext cx="2651501" cy="2450763"/>
            <a:chOff x="6219383" y="1317914"/>
            <a:chExt cx="2651501" cy="2450763"/>
          </a:xfrm>
        </p:grpSpPr>
        <p:grpSp>
          <p:nvGrpSpPr>
            <p:cNvPr id="14" name="Group 13"/>
            <p:cNvGrpSpPr/>
            <p:nvPr/>
          </p:nvGrpSpPr>
          <p:grpSpPr>
            <a:xfrm>
              <a:off x="6219383" y="2231977"/>
              <a:ext cx="1574800" cy="1536700"/>
              <a:chOff x="6219383" y="2231977"/>
              <a:chExt cx="1574800" cy="1536700"/>
            </a:xfrm>
          </p:grpSpPr>
          <p:sp>
            <p:nvSpPr>
              <p:cNvPr id="18" name="Oval 17"/>
              <p:cNvSpPr/>
              <p:nvPr/>
            </p:nvSpPr>
            <p:spPr>
              <a:xfrm>
                <a:off x="6219383" y="2231977"/>
                <a:ext cx="1574800" cy="15367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8"/>
              <p:cNvGrpSpPr/>
              <p:nvPr/>
            </p:nvGrpSpPr>
            <p:grpSpPr>
              <a:xfrm>
                <a:off x="6581610" y="2738270"/>
                <a:ext cx="205046" cy="181980"/>
                <a:chOff x="6581610" y="2096521"/>
                <a:chExt cx="205046" cy="181980"/>
              </a:xfrm>
            </p:grpSpPr>
            <p:sp>
              <p:nvSpPr>
                <p:cNvPr id="24" name="Oval 23"/>
                <p:cNvSpPr/>
                <p:nvPr/>
              </p:nvSpPr>
              <p:spPr>
                <a:xfrm>
                  <a:off x="6672356" y="2176900"/>
                  <a:ext cx="114300" cy="101600"/>
                </a:xfrm>
                <a:prstGeom prst="ellipse">
                  <a:avLst/>
                </a:prstGeom>
                <a:solidFill>
                  <a:schemeClr val="tx1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" name="Oval 24"/>
                <p:cNvSpPr/>
                <p:nvPr/>
              </p:nvSpPr>
              <p:spPr>
                <a:xfrm>
                  <a:off x="6581610" y="2096521"/>
                  <a:ext cx="205046" cy="181980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0" name="Group 19"/>
              <p:cNvGrpSpPr/>
              <p:nvPr/>
            </p:nvGrpSpPr>
            <p:grpSpPr>
              <a:xfrm flipH="1">
                <a:off x="7245365" y="2738270"/>
                <a:ext cx="205046" cy="181980"/>
                <a:chOff x="6581610" y="2096521"/>
                <a:chExt cx="205046" cy="181980"/>
              </a:xfrm>
            </p:grpSpPr>
            <p:sp>
              <p:nvSpPr>
                <p:cNvPr id="22" name="Oval 21"/>
                <p:cNvSpPr/>
                <p:nvPr/>
              </p:nvSpPr>
              <p:spPr>
                <a:xfrm>
                  <a:off x="6672356" y="2176900"/>
                  <a:ext cx="114300" cy="101600"/>
                </a:xfrm>
                <a:prstGeom prst="ellipse">
                  <a:avLst/>
                </a:prstGeom>
                <a:solidFill>
                  <a:schemeClr val="tx1"/>
                </a:solidFill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" name="Oval 22"/>
                <p:cNvSpPr/>
                <p:nvPr/>
              </p:nvSpPr>
              <p:spPr>
                <a:xfrm>
                  <a:off x="6581610" y="2096521"/>
                  <a:ext cx="205046" cy="181980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1" name="Block Arc 20"/>
              <p:cNvSpPr/>
              <p:nvPr/>
            </p:nvSpPr>
            <p:spPr>
              <a:xfrm flipV="1">
                <a:off x="6786656" y="3311443"/>
                <a:ext cx="458709" cy="108947"/>
              </a:xfrm>
              <a:prstGeom prst="blockArc">
                <a:avLst/>
              </a:prstGeom>
              <a:solidFill>
                <a:srgbClr val="000000"/>
              </a:solidFill>
              <a:ln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7285686" y="1317914"/>
              <a:ext cx="1585198" cy="1087134"/>
              <a:chOff x="6786656" y="4644901"/>
              <a:chExt cx="1585198" cy="1087134"/>
            </a:xfrm>
          </p:grpSpPr>
          <p:sp>
            <p:nvSpPr>
              <p:cNvPr id="16" name="Cloud Callout 15"/>
              <p:cNvSpPr/>
              <p:nvPr/>
            </p:nvSpPr>
            <p:spPr>
              <a:xfrm>
                <a:off x="6786656" y="4644901"/>
                <a:ext cx="1585198" cy="1087134"/>
              </a:xfrm>
              <a:prstGeom prst="cloudCallout">
                <a:avLst/>
              </a:prstGeom>
              <a:solidFill>
                <a:schemeClr val="bg1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7052577" y="4805256"/>
                <a:ext cx="1220639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If n = 0 …</a:t>
                </a:r>
              </a:p>
              <a:p>
                <a:r>
                  <a:rPr lang="en-US" sz="1400" dirty="0" smtClean="0"/>
                  <a:t>Assume T(k)</a:t>
                </a:r>
              </a:p>
              <a:p>
                <a:r>
                  <a:rPr lang="en-US" sz="1400" dirty="0" smtClean="0"/>
                  <a:t>T(k+1)…</a:t>
                </a:r>
                <a:endParaRPr lang="en-US" sz="140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0467660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Workable model for integrating discrete structures into introductory/intermediate CS</a:t>
            </a:r>
          </a:p>
          <a:p>
            <a:pPr lvl="1"/>
            <a:r>
              <a:rPr lang="en-US" dirty="0" smtClean="0"/>
              <a:t>Works for students</a:t>
            </a:r>
          </a:p>
          <a:p>
            <a:pPr lvl="1"/>
            <a:r>
              <a:rPr lang="en-US" dirty="0" smtClean="0"/>
              <a:t>Works for department (10 year record)</a:t>
            </a:r>
          </a:p>
          <a:p>
            <a:pPr>
              <a:spcBef>
                <a:spcPts val="2000"/>
              </a:spcBef>
            </a:pPr>
            <a:r>
              <a:rPr lang="en-US" dirty="0" smtClean="0"/>
              <a:t>Covers most of CC 2001 (and CS 2013) core DS material (exceptions: counting, sets/functions/relations)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49557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Computer science entails…</a:t>
            </a:r>
          </a:p>
          <a:p>
            <a:pPr lvl="1"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Design</a:t>
            </a:r>
            <a:r>
              <a:rPr lang="en-US" dirty="0" smtClean="0"/>
              <a:t> and implementation of algorithms, programs, systems, </a:t>
            </a:r>
            <a:r>
              <a:rPr lang="en-US" dirty="0" err="1" smtClean="0"/>
              <a:t>etc</a:t>
            </a:r>
            <a:endParaRPr lang="en-US" dirty="0" smtClean="0"/>
          </a:p>
          <a:p>
            <a:pPr lvl="1"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Mathematical analysis </a:t>
            </a:r>
            <a:r>
              <a:rPr lang="en-US" dirty="0" smtClean="0"/>
              <a:t>of algorithms, programs, </a:t>
            </a:r>
            <a:r>
              <a:rPr lang="en-US" dirty="0" err="1" smtClean="0"/>
              <a:t>etc</a:t>
            </a:r>
            <a:endParaRPr lang="en-US" dirty="0" smtClean="0"/>
          </a:p>
          <a:p>
            <a:pPr lvl="1"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Experimental analysis </a:t>
            </a:r>
            <a:r>
              <a:rPr lang="en-US" dirty="0" smtClean="0">
                <a:solidFill>
                  <a:srgbClr val="000000"/>
                </a:solidFill>
              </a:rPr>
              <a:t>of algorithms, programs, </a:t>
            </a:r>
            <a:r>
              <a:rPr lang="en-US" dirty="0" err="1" smtClean="0">
                <a:solidFill>
                  <a:srgbClr val="000000"/>
                </a:solidFill>
              </a:rPr>
              <a:t>etc</a:t>
            </a:r>
            <a:endParaRPr lang="en-US" dirty="0" smtClean="0">
              <a:solidFill>
                <a:srgbClr val="000000"/>
              </a:solidFill>
            </a:endParaRPr>
          </a:p>
          <a:p>
            <a:pPr marL="0" indent="0">
              <a:spcBef>
                <a:spcPts val="3600"/>
              </a:spcBef>
              <a:buNone/>
            </a:pPr>
            <a:r>
              <a:rPr lang="en-US" dirty="0" smtClean="0"/>
              <a:t>These should be taught concurrently and from day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85050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</a:t>
            </a:r>
            <a:r>
              <a:rPr lang="en-US" dirty="0" smtClean="0"/>
              <a:t> 1992…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2437544" y="1876956"/>
            <a:ext cx="2771103" cy="3626120"/>
            <a:chOff x="2925053" y="2217655"/>
            <a:chExt cx="2771103" cy="3349558"/>
          </a:xfrm>
        </p:grpSpPr>
        <p:sp>
          <p:nvSpPr>
            <p:cNvPr id="5" name="Rounded Rectangle 4"/>
            <p:cNvSpPr/>
            <p:nvPr/>
          </p:nvSpPr>
          <p:spPr>
            <a:xfrm>
              <a:off x="2925053" y="4251938"/>
              <a:ext cx="2771103" cy="1315275"/>
            </a:xfrm>
            <a:prstGeom prst="roundRect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CS1</a:t>
              </a:r>
            </a:p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(Pascal, selection, logic, recursion, induction, recurrences, big-O, lists, trees)</a:t>
              </a:r>
              <a:endParaRPr lang="en-US" dirty="0">
                <a:solidFill>
                  <a:srgbClr val="DBDB00"/>
                </a:solidFill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2925053" y="2217655"/>
              <a:ext cx="2771103" cy="1231459"/>
            </a:xfrm>
            <a:prstGeom prst="roundRect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CS2</a:t>
              </a:r>
            </a:p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(Object Pascal, iteration, arrays, sorting, summations, …)</a:t>
              </a:r>
              <a:endParaRPr lang="en-US" dirty="0">
                <a:solidFill>
                  <a:srgbClr val="DBDB00"/>
                </a:solidFill>
              </a:endParaRPr>
            </a:p>
          </p:txBody>
        </p:sp>
        <p:sp>
          <p:nvSpPr>
            <p:cNvPr id="7" name="Up Arrow 6"/>
            <p:cNvSpPr/>
            <p:nvPr/>
          </p:nvSpPr>
          <p:spPr>
            <a:xfrm>
              <a:off x="3970631" y="3551735"/>
              <a:ext cx="679947" cy="602901"/>
            </a:xfrm>
            <a:prstGeom prst="upArrow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65308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</a:t>
            </a:r>
            <a:r>
              <a:rPr lang="en-US" dirty="0" smtClean="0"/>
              <a:t> 1992…</a:t>
            </a:r>
            <a:endParaRPr lang="en-US" dirty="0"/>
          </a:p>
        </p:txBody>
      </p:sp>
      <p:grpSp>
        <p:nvGrpSpPr>
          <p:cNvPr id="23" name="Group 22"/>
          <p:cNvGrpSpPr/>
          <p:nvPr/>
        </p:nvGrpSpPr>
        <p:grpSpPr>
          <a:xfrm>
            <a:off x="2437544" y="1876956"/>
            <a:ext cx="2771103" cy="3626120"/>
            <a:chOff x="2925053" y="2217655"/>
            <a:chExt cx="2771103" cy="3349558"/>
          </a:xfrm>
        </p:grpSpPr>
        <p:sp>
          <p:nvSpPr>
            <p:cNvPr id="24" name="Rounded Rectangle 23"/>
            <p:cNvSpPr/>
            <p:nvPr/>
          </p:nvSpPr>
          <p:spPr>
            <a:xfrm>
              <a:off x="2925053" y="4251938"/>
              <a:ext cx="2771103" cy="1315275"/>
            </a:xfrm>
            <a:prstGeom prst="roundRect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CS1</a:t>
              </a:r>
            </a:p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(Pascal, selection, logic, recursion, induction, recurrences, big-O, lists, trees)</a:t>
              </a:r>
              <a:endParaRPr lang="en-US" dirty="0">
                <a:solidFill>
                  <a:srgbClr val="DBDB00"/>
                </a:solidFill>
              </a:endParaRPr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2925053" y="2217655"/>
              <a:ext cx="2771103" cy="1231459"/>
            </a:xfrm>
            <a:prstGeom prst="roundRect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CS2</a:t>
              </a:r>
            </a:p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(Object Pascal, iteration, arrays, sorting, summations, …)</a:t>
              </a:r>
              <a:endParaRPr lang="en-US" dirty="0">
                <a:solidFill>
                  <a:srgbClr val="DBDB00"/>
                </a:solidFill>
              </a:endParaRPr>
            </a:p>
          </p:txBody>
        </p:sp>
        <p:sp>
          <p:nvSpPr>
            <p:cNvPr id="26" name="Up Arrow 25"/>
            <p:cNvSpPr/>
            <p:nvPr/>
          </p:nvSpPr>
          <p:spPr>
            <a:xfrm>
              <a:off x="3970631" y="3551735"/>
              <a:ext cx="679947" cy="602901"/>
            </a:xfrm>
            <a:prstGeom prst="upArrow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6583910" y="2522685"/>
            <a:ext cx="1849467" cy="2306141"/>
            <a:chOff x="6583910" y="1899994"/>
            <a:chExt cx="1849467" cy="2306141"/>
          </a:xfrm>
        </p:grpSpPr>
        <p:sp>
          <p:nvSpPr>
            <p:cNvPr id="3" name="Oval 2"/>
            <p:cNvSpPr/>
            <p:nvPr/>
          </p:nvSpPr>
          <p:spPr>
            <a:xfrm>
              <a:off x="6797845" y="2669435"/>
              <a:ext cx="1574800" cy="15367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7225714" y="3228797"/>
              <a:ext cx="114300" cy="101600"/>
            </a:xfrm>
            <a:prstGeom prst="ellipse">
              <a:avLst/>
            </a:prstGeom>
            <a:solidFill>
              <a:schemeClr val="tx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7880690" y="3237783"/>
              <a:ext cx="114300" cy="101600"/>
            </a:xfrm>
            <a:prstGeom prst="ellipse">
              <a:avLst/>
            </a:prstGeom>
            <a:solidFill>
              <a:schemeClr val="tx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Block Arc 9"/>
            <p:cNvSpPr/>
            <p:nvPr/>
          </p:nvSpPr>
          <p:spPr>
            <a:xfrm>
              <a:off x="7300553" y="3701475"/>
              <a:ext cx="543325" cy="224128"/>
            </a:xfrm>
            <a:prstGeom prst="blockArc">
              <a:avLst/>
            </a:prstGeom>
            <a:solidFill>
              <a:srgbClr val="00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Lightning Bolt 10"/>
            <p:cNvSpPr/>
            <p:nvPr/>
          </p:nvSpPr>
          <p:spPr>
            <a:xfrm>
              <a:off x="6872684" y="2159740"/>
              <a:ext cx="427869" cy="421091"/>
            </a:xfrm>
            <a:prstGeom prst="lightningBol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306073" y="1899994"/>
              <a:ext cx="91337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 smtClean="0">
                  <a:solidFill>
                    <a:srgbClr val="FF6600"/>
                  </a:solidFill>
                </a:rPr>
                <a:t>? !</a:t>
              </a:r>
              <a:endParaRPr lang="en-US" sz="4400" dirty="0">
                <a:solidFill>
                  <a:srgbClr val="FF6600"/>
                </a:solidFill>
              </a:endParaRPr>
            </a:p>
          </p:txBody>
        </p:sp>
        <p:sp>
          <p:nvSpPr>
            <p:cNvPr id="27" name="Lightning Bolt 26"/>
            <p:cNvSpPr/>
            <p:nvPr/>
          </p:nvSpPr>
          <p:spPr>
            <a:xfrm>
              <a:off x="6583910" y="2159740"/>
              <a:ext cx="427869" cy="421091"/>
            </a:xfrm>
            <a:prstGeom prst="lightningBol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Lightning Bolt 27"/>
            <p:cNvSpPr/>
            <p:nvPr/>
          </p:nvSpPr>
          <p:spPr>
            <a:xfrm flipH="1">
              <a:off x="8005508" y="2101594"/>
              <a:ext cx="427869" cy="421091"/>
            </a:xfrm>
            <a:prstGeom prst="lightningBol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9104932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</a:t>
            </a:r>
            <a:r>
              <a:rPr lang="en-US" dirty="0" smtClean="0"/>
              <a:t> 1994…</a:t>
            </a:r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2309252" y="1988291"/>
            <a:ext cx="2771103" cy="4492272"/>
            <a:chOff x="2437544" y="1988291"/>
            <a:chExt cx="2771103" cy="4492272"/>
          </a:xfrm>
        </p:grpSpPr>
        <p:sp>
          <p:nvSpPr>
            <p:cNvPr id="8" name="Rounded Rectangle 7"/>
            <p:cNvSpPr/>
            <p:nvPr/>
          </p:nvSpPr>
          <p:spPr>
            <a:xfrm>
              <a:off x="2437544" y="3796995"/>
              <a:ext cx="2771103" cy="1011854"/>
            </a:xfrm>
            <a:prstGeom prst="roundRect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CS1</a:t>
              </a:r>
            </a:p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(Pascal, recursion, induction, …)</a:t>
              </a:r>
              <a:endParaRPr lang="en-US" dirty="0">
                <a:solidFill>
                  <a:srgbClr val="DBDB00"/>
                </a:solidFill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2437544" y="1988291"/>
              <a:ext cx="2771103" cy="1120124"/>
            </a:xfrm>
            <a:prstGeom prst="roundRect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CS2</a:t>
              </a:r>
            </a:p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(Object Pascal, iteration, summations, …)</a:t>
              </a:r>
              <a:endParaRPr lang="en-US" dirty="0">
                <a:solidFill>
                  <a:srgbClr val="DBDB00"/>
                </a:solidFill>
              </a:endParaRPr>
            </a:p>
          </p:txBody>
        </p:sp>
        <p:sp>
          <p:nvSpPr>
            <p:cNvPr id="10" name="Up Arrow 9"/>
            <p:cNvSpPr/>
            <p:nvPr/>
          </p:nvSpPr>
          <p:spPr>
            <a:xfrm>
              <a:off x="3483122" y="3226688"/>
              <a:ext cx="679947" cy="393543"/>
            </a:xfrm>
            <a:prstGeom prst="upArrow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2437544" y="5464593"/>
              <a:ext cx="2771103" cy="1015970"/>
            </a:xfrm>
            <a:prstGeom prst="roundRect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CS0</a:t>
              </a:r>
            </a:p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(CS overview, computational thinking)</a:t>
              </a:r>
              <a:endParaRPr lang="en-US" dirty="0">
                <a:solidFill>
                  <a:srgbClr val="DBDB00"/>
                </a:solidFill>
              </a:endParaRPr>
            </a:p>
          </p:txBody>
        </p:sp>
        <p:sp>
          <p:nvSpPr>
            <p:cNvPr id="13" name="Up Arrow 12"/>
            <p:cNvSpPr/>
            <p:nvPr/>
          </p:nvSpPr>
          <p:spPr>
            <a:xfrm>
              <a:off x="3483122" y="4901466"/>
              <a:ext cx="679947" cy="393543"/>
            </a:xfrm>
            <a:prstGeom prst="upArrow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168683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</a:t>
            </a:r>
            <a:r>
              <a:rPr lang="en-US" dirty="0" smtClean="0"/>
              <a:t> 1994…</a:t>
            </a:r>
            <a:endParaRPr lang="en-US" dirty="0"/>
          </a:p>
        </p:txBody>
      </p:sp>
      <p:grpSp>
        <p:nvGrpSpPr>
          <p:cNvPr id="21" name="Group 20"/>
          <p:cNvGrpSpPr/>
          <p:nvPr/>
        </p:nvGrpSpPr>
        <p:grpSpPr>
          <a:xfrm>
            <a:off x="2309252" y="1988291"/>
            <a:ext cx="2771103" cy="4492272"/>
            <a:chOff x="2437544" y="1988291"/>
            <a:chExt cx="2771103" cy="4492272"/>
          </a:xfrm>
        </p:grpSpPr>
        <p:sp>
          <p:nvSpPr>
            <p:cNvPr id="22" name="Rounded Rectangle 21"/>
            <p:cNvSpPr/>
            <p:nvPr/>
          </p:nvSpPr>
          <p:spPr>
            <a:xfrm>
              <a:off x="2437544" y="3796995"/>
              <a:ext cx="2771103" cy="1011854"/>
            </a:xfrm>
            <a:prstGeom prst="roundRect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CS1</a:t>
              </a:r>
            </a:p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(Pascal, recursion, induction, …)</a:t>
              </a:r>
              <a:endParaRPr lang="en-US" dirty="0">
                <a:solidFill>
                  <a:srgbClr val="DBDB00"/>
                </a:solidFill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2437544" y="1988291"/>
              <a:ext cx="2771103" cy="1120124"/>
            </a:xfrm>
            <a:prstGeom prst="roundRect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CS2</a:t>
              </a:r>
            </a:p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(Object Pascal, iteration, summations, …)</a:t>
              </a:r>
              <a:endParaRPr lang="en-US" dirty="0">
                <a:solidFill>
                  <a:srgbClr val="DBDB00"/>
                </a:solidFill>
              </a:endParaRPr>
            </a:p>
          </p:txBody>
        </p:sp>
        <p:sp>
          <p:nvSpPr>
            <p:cNvPr id="24" name="Up Arrow 23"/>
            <p:cNvSpPr/>
            <p:nvPr/>
          </p:nvSpPr>
          <p:spPr>
            <a:xfrm>
              <a:off x="3483122" y="3226688"/>
              <a:ext cx="679947" cy="393543"/>
            </a:xfrm>
            <a:prstGeom prst="upArrow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2437544" y="5464593"/>
              <a:ext cx="2771103" cy="1015970"/>
            </a:xfrm>
            <a:prstGeom prst="roundRect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CS0</a:t>
              </a:r>
            </a:p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(CS overview, computational thinking)</a:t>
              </a:r>
              <a:endParaRPr lang="en-US" dirty="0">
                <a:solidFill>
                  <a:srgbClr val="DBDB00"/>
                </a:solidFill>
              </a:endParaRPr>
            </a:p>
          </p:txBody>
        </p:sp>
        <p:sp>
          <p:nvSpPr>
            <p:cNvPr id="26" name="Up Arrow 25"/>
            <p:cNvSpPr/>
            <p:nvPr/>
          </p:nvSpPr>
          <p:spPr>
            <a:xfrm>
              <a:off x="3483122" y="4901466"/>
              <a:ext cx="679947" cy="393543"/>
            </a:xfrm>
            <a:prstGeom prst="upArrow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6578126" y="2595325"/>
            <a:ext cx="1788735" cy="2306141"/>
            <a:chOff x="6583910" y="1899994"/>
            <a:chExt cx="1788735" cy="2306141"/>
          </a:xfrm>
        </p:grpSpPr>
        <p:sp>
          <p:nvSpPr>
            <p:cNvPr id="28" name="Oval 27"/>
            <p:cNvSpPr/>
            <p:nvPr/>
          </p:nvSpPr>
          <p:spPr>
            <a:xfrm>
              <a:off x="6797845" y="2669435"/>
              <a:ext cx="1574800" cy="15367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7225714" y="3228797"/>
              <a:ext cx="114300" cy="101600"/>
            </a:xfrm>
            <a:prstGeom prst="ellipse">
              <a:avLst/>
            </a:prstGeom>
            <a:solidFill>
              <a:schemeClr val="tx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7880690" y="3237783"/>
              <a:ext cx="114300" cy="101600"/>
            </a:xfrm>
            <a:prstGeom prst="ellipse">
              <a:avLst/>
            </a:prstGeom>
            <a:solidFill>
              <a:schemeClr val="tx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Block Arc 30"/>
            <p:cNvSpPr/>
            <p:nvPr/>
          </p:nvSpPr>
          <p:spPr>
            <a:xfrm>
              <a:off x="7300553" y="3701475"/>
              <a:ext cx="543325" cy="224128"/>
            </a:xfrm>
            <a:prstGeom prst="blockArc">
              <a:avLst/>
            </a:prstGeom>
            <a:solidFill>
              <a:srgbClr val="00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7306073" y="1899994"/>
              <a:ext cx="91337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 smtClean="0">
                  <a:solidFill>
                    <a:srgbClr val="FF6600"/>
                  </a:solidFill>
                </a:rPr>
                <a:t>? !</a:t>
              </a:r>
              <a:endParaRPr lang="en-US" sz="4400" dirty="0">
                <a:solidFill>
                  <a:srgbClr val="FF6600"/>
                </a:solidFill>
              </a:endParaRPr>
            </a:p>
          </p:txBody>
        </p:sp>
        <p:sp>
          <p:nvSpPr>
            <p:cNvPr id="34" name="Lightning Bolt 33"/>
            <p:cNvSpPr/>
            <p:nvPr/>
          </p:nvSpPr>
          <p:spPr>
            <a:xfrm>
              <a:off x="6583910" y="2159740"/>
              <a:ext cx="427869" cy="421091"/>
            </a:xfrm>
            <a:prstGeom prst="lightningBolt">
              <a:avLst/>
            </a:prstGeom>
            <a:solidFill>
              <a:srgbClr val="FF66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08526845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</a:t>
            </a:r>
            <a:r>
              <a:rPr lang="en-US" dirty="0" err="1" smtClean="0"/>
              <a:t>a</a:t>
            </a:r>
            <a:r>
              <a:rPr lang="en-US" dirty="0" smtClean="0"/>
              <a:t> 1999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2309252" y="1553257"/>
            <a:ext cx="2771103" cy="5145375"/>
            <a:chOff x="2309252" y="1553257"/>
            <a:chExt cx="2771103" cy="5145375"/>
          </a:xfrm>
        </p:grpSpPr>
        <p:sp>
          <p:nvSpPr>
            <p:cNvPr id="5" name="Rounded Rectangle 4"/>
            <p:cNvSpPr/>
            <p:nvPr/>
          </p:nvSpPr>
          <p:spPr>
            <a:xfrm>
              <a:off x="2309252" y="4441612"/>
              <a:ext cx="2771103" cy="1207092"/>
            </a:xfrm>
            <a:prstGeom prst="roundRect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CS 1-1/2</a:t>
              </a:r>
            </a:p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(logic, recursion, induction, recurrences, big-O, lists, trees)</a:t>
              </a:r>
              <a:endParaRPr lang="en-US" dirty="0">
                <a:solidFill>
                  <a:srgbClr val="DBDB00"/>
                </a:solidFill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2309252" y="2907762"/>
              <a:ext cx="2771103" cy="1102234"/>
            </a:xfrm>
            <a:prstGeom prst="roundRect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CS2</a:t>
              </a:r>
            </a:p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(OOP, summations, sorting, searching, E[…], hashing)</a:t>
              </a:r>
              <a:endParaRPr lang="en-US" dirty="0">
                <a:solidFill>
                  <a:srgbClr val="DBDB00"/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2309252" y="6080322"/>
              <a:ext cx="2771103" cy="618310"/>
            </a:xfrm>
            <a:prstGeom prst="roundRect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CS 1</a:t>
              </a:r>
            </a:p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(Java)</a:t>
              </a:r>
              <a:endParaRPr lang="en-US" dirty="0">
                <a:solidFill>
                  <a:srgbClr val="DBDB00"/>
                </a:solidFill>
              </a:endParaRPr>
            </a:p>
          </p:txBody>
        </p:sp>
        <p:sp>
          <p:nvSpPr>
            <p:cNvPr id="9" name="Up Arrow 8"/>
            <p:cNvSpPr/>
            <p:nvPr/>
          </p:nvSpPr>
          <p:spPr>
            <a:xfrm>
              <a:off x="3435013" y="5721230"/>
              <a:ext cx="519581" cy="286564"/>
            </a:xfrm>
            <a:prstGeom prst="upArrow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2309252" y="1553257"/>
              <a:ext cx="2771103" cy="922889"/>
            </a:xfrm>
            <a:prstGeom prst="roundRect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Algorithms</a:t>
              </a:r>
            </a:p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(graphs, greedy, dynamic programming, …)</a:t>
              </a:r>
              <a:endParaRPr lang="en-US" dirty="0">
                <a:solidFill>
                  <a:srgbClr val="DBDB00"/>
                </a:solidFill>
              </a:endParaRPr>
            </a:p>
          </p:txBody>
        </p:sp>
        <p:sp>
          <p:nvSpPr>
            <p:cNvPr id="11" name="Up Arrow 10"/>
            <p:cNvSpPr/>
            <p:nvPr/>
          </p:nvSpPr>
          <p:spPr>
            <a:xfrm>
              <a:off x="3435013" y="4082522"/>
              <a:ext cx="519581" cy="286564"/>
            </a:xfrm>
            <a:prstGeom prst="upArrow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Up Arrow 11"/>
            <p:cNvSpPr/>
            <p:nvPr/>
          </p:nvSpPr>
          <p:spPr>
            <a:xfrm>
              <a:off x="3435013" y="2548672"/>
              <a:ext cx="519581" cy="286564"/>
            </a:xfrm>
            <a:prstGeom prst="upArrow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029679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</a:t>
            </a:r>
            <a:r>
              <a:rPr lang="en-US" dirty="0" err="1" smtClean="0"/>
              <a:t>a</a:t>
            </a:r>
            <a:r>
              <a:rPr lang="en-US" dirty="0" smtClean="0"/>
              <a:t> 1999</a:t>
            </a:r>
            <a:endParaRPr lang="en-US" dirty="0"/>
          </a:p>
        </p:txBody>
      </p:sp>
      <p:grpSp>
        <p:nvGrpSpPr>
          <p:cNvPr id="18" name="Group 17"/>
          <p:cNvGrpSpPr/>
          <p:nvPr/>
        </p:nvGrpSpPr>
        <p:grpSpPr>
          <a:xfrm>
            <a:off x="6439510" y="2095637"/>
            <a:ext cx="1574800" cy="1536700"/>
            <a:chOff x="6792061" y="3364766"/>
            <a:chExt cx="1574800" cy="1536700"/>
          </a:xfrm>
        </p:grpSpPr>
        <p:sp>
          <p:nvSpPr>
            <p:cNvPr id="14" name="Oval 13"/>
            <p:cNvSpPr/>
            <p:nvPr/>
          </p:nvSpPr>
          <p:spPr>
            <a:xfrm>
              <a:off x="6792061" y="3364766"/>
              <a:ext cx="1574800" cy="15367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7245034" y="3945709"/>
              <a:ext cx="114300" cy="101600"/>
            </a:xfrm>
            <a:prstGeom prst="ellipse">
              <a:avLst/>
            </a:prstGeom>
            <a:solidFill>
              <a:schemeClr val="tx1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7900010" y="3873328"/>
              <a:ext cx="114300" cy="101600"/>
            </a:xfrm>
            <a:prstGeom prst="ellipse">
              <a:avLst/>
            </a:prstGeom>
            <a:solidFill>
              <a:schemeClr val="tx1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7154288" y="3865330"/>
              <a:ext cx="205046" cy="18198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7818043" y="3865330"/>
              <a:ext cx="196267" cy="181979"/>
            </a:xfrm>
            <a:prstGeom prst="ellipse">
              <a:avLst/>
            </a:prstGeom>
            <a:noFill/>
            <a:ln w="952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Curved Connector 6"/>
            <p:cNvCxnSpPr/>
            <p:nvPr/>
          </p:nvCxnSpPr>
          <p:spPr>
            <a:xfrm>
              <a:off x="7407509" y="4460269"/>
              <a:ext cx="410534" cy="91030"/>
            </a:xfrm>
            <a:prstGeom prst="curvedConnector3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/>
          <p:cNvGrpSpPr/>
          <p:nvPr/>
        </p:nvGrpSpPr>
        <p:grpSpPr>
          <a:xfrm>
            <a:off x="76742" y="1629219"/>
            <a:ext cx="2121860" cy="2633352"/>
            <a:chOff x="-169054" y="1629219"/>
            <a:chExt cx="2121860" cy="2633352"/>
          </a:xfrm>
        </p:grpSpPr>
        <p:sp>
          <p:nvSpPr>
            <p:cNvPr id="23" name="Oval 22"/>
            <p:cNvSpPr/>
            <p:nvPr/>
          </p:nvSpPr>
          <p:spPr>
            <a:xfrm>
              <a:off x="308459" y="2725871"/>
              <a:ext cx="1574800" cy="15367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777576" y="3308178"/>
              <a:ext cx="114300" cy="101600"/>
            </a:xfrm>
            <a:prstGeom prst="ellipse">
              <a:avLst/>
            </a:prstGeom>
            <a:solidFill>
              <a:schemeClr val="tx1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686830" y="3257378"/>
              <a:ext cx="205046" cy="17398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9" name="Group 18"/>
            <p:cNvGrpSpPr/>
            <p:nvPr/>
          </p:nvGrpSpPr>
          <p:grpSpPr>
            <a:xfrm flipH="1">
              <a:off x="1248062" y="3277775"/>
              <a:ext cx="205046" cy="173982"/>
              <a:chOff x="839230" y="3409778"/>
              <a:chExt cx="205046" cy="173982"/>
            </a:xfrm>
          </p:grpSpPr>
          <p:sp>
            <p:nvSpPr>
              <p:cNvPr id="29" name="Oval 28"/>
              <p:cNvSpPr/>
              <p:nvPr/>
            </p:nvSpPr>
            <p:spPr>
              <a:xfrm>
                <a:off x="929976" y="3460578"/>
                <a:ext cx="114300" cy="101600"/>
              </a:xfrm>
              <a:prstGeom prst="ellipse">
                <a:avLst/>
              </a:prstGeom>
              <a:solidFill>
                <a:schemeClr val="tx1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Oval 29"/>
              <p:cNvSpPr/>
              <p:nvPr/>
            </p:nvSpPr>
            <p:spPr>
              <a:xfrm>
                <a:off x="839230" y="3409778"/>
                <a:ext cx="205046" cy="173982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0" name="Block Arc 19"/>
            <p:cNvSpPr/>
            <p:nvPr/>
          </p:nvSpPr>
          <p:spPr>
            <a:xfrm flipV="1">
              <a:off x="891877" y="3778098"/>
              <a:ext cx="402738" cy="45719"/>
            </a:xfrm>
            <a:prstGeom prst="blockArc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pic>
          <p:nvPicPr>
            <p:cNvPr id="32" name="Picture 31" descr="ED000083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69054" y="2339944"/>
              <a:ext cx="2121860" cy="1174482"/>
            </a:xfrm>
            <a:prstGeom prst="rect">
              <a:avLst/>
            </a:prstGeom>
          </p:spPr>
        </p:pic>
        <p:sp>
          <p:nvSpPr>
            <p:cNvPr id="35" name="TextBox 34"/>
            <p:cNvSpPr txBox="1"/>
            <p:nvPr/>
          </p:nvSpPr>
          <p:spPr>
            <a:xfrm>
              <a:off x="848414" y="1629219"/>
              <a:ext cx="43467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smtClean="0">
                  <a:solidFill>
                    <a:srgbClr val="FF0000"/>
                  </a:solidFill>
                </a:rPr>
                <a:t>?</a:t>
              </a:r>
              <a:endParaRPr lang="en-US" sz="36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2309252" y="1553257"/>
            <a:ext cx="2771103" cy="5145375"/>
            <a:chOff x="2309252" y="1553257"/>
            <a:chExt cx="2771103" cy="5145375"/>
          </a:xfrm>
        </p:grpSpPr>
        <p:sp>
          <p:nvSpPr>
            <p:cNvPr id="39" name="Rounded Rectangle 38"/>
            <p:cNvSpPr/>
            <p:nvPr/>
          </p:nvSpPr>
          <p:spPr>
            <a:xfrm>
              <a:off x="2309252" y="4441612"/>
              <a:ext cx="2771103" cy="1207092"/>
            </a:xfrm>
            <a:prstGeom prst="roundRect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CS 1-1/2</a:t>
              </a:r>
            </a:p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(logic, recursion, induction, recurrences, big-O, lists, trees)</a:t>
              </a:r>
              <a:endParaRPr lang="en-US" dirty="0">
                <a:solidFill>
                  <a:srgbClr val="DBDB00"/>
                </a:solidFill>
              </a:endParaRPr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2309252" y="2907762"/>
              <a:ext cx="2771103" cy="1102234"/>
            </a:xfrm>
            <a:prstGeom prst="roundRect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CS2</a:t>
              </a:r>
            </a:p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(OOP, summations, sorting, searching, E[…], hashing)</a:t>
              </a:r>
              <a:endParaRPr lang="en-US" dirty="0">
                <a:solidFill>
                  <a:srgbClr val="DBDB00"/>
                </a:solidFill>
              </a:endParaRPr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2309252" y="6080322"/>
              <a:ext cx="2771103" cy="618310"/>
            </a:xfrm>
            <a:prstGeom prst="roundRect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CS 1</a:t>
              </a:r>
            </a:p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(Java)</a:t>
              </a:r>
              <a:endParaRPr lang="en-US" dirty="0">
                <a:solidFill>
                  <a:srgbClr val="DBDB00"/>
                </a:solidFill>
              </a:endParaRPr>
            </a:p>
          </p:txBody>
        </p:sp>
        <p:sp>
          <p:nvSpPr>
            <p:cNvPr id="42" name="Up Arrow 41"/>
            <p:cNvSpPr/>
            <p:nvPr/>
          </p:nvSpPr>
          <p:spPr>
            <a:xfrm>
              <a:off x="3435013" y="5721230"/>
              <a:ext cx="519581" cy="286564"/>
            </a:xfrm>
            <a:prstGeom prst="upArrow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2309252" y="1553257"/>
              <a:ext cx="2771103" cy="922889"/>
            </a:xfrm>
            <a:prstGeom prst="roundRect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Algorithms</a:t>
              </a:r>
            </a:p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(graphs, greedy, dynamic programming, …)</a:t>
              </a:r>
              <a:endParaRPr lang="en-US" dirty="0">
                <a:solidFill>
                  <a:srgbClr val="DBDB00"/>
                </a:solidFill>
              </a:endParaRPr>
            </a:p>
          </p:txBody>
        </p:sp>
        <p:sp>
          <p:nvSpPr>
            <p:cNvPr id="44" name="Up Arrow 43"/>
            <p:cNvSpPr/>
            <p:nvPr/>
          </p:nvSpPr>
          <p:spPr>
            <a:xfrm>
              <a:off x="3435013" y="4082522"/>
              <a:ext cx="519581" cy="286564"/>
            </a:xfrm>
            <a:prstGeom prst="upArrow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Up Arrow 44"/>
            <p:cNvSpPr/>
            <p:nvPr/>
          </p:nvSpPr>
          <p:spPr>
            <a:xfrm>
              <a:off x="3435013" y="2548672"/>
              <a:ext cx="519581" cy="286564"/>
            </a:xfrm>
            <a:prstGeom prst="upArrow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934612264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</a:t>
            </a:r>
            <a:r>
              <a:rPr lang="en-US" dirty="0" smtClean="0"/>
              <a:t> 2003 - Present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2309252" y="1861481"/>
            <a:ext cx="2771103" cy="4837151"/>
            <a:chOff x="2309252" y="1861481"/>
            <a:chExt cx="2771103" cy="4837151"/>
          </a:xfrm>
        </p:grpSpPr>
        <p:sp>
          <p:nvSpPr>
            <p:cNvPr id="5" name="Rounded Rectangle 4"/>
            <p:cNvSpPr/>
            <p:nvPr/>
          </p:nvSpPr>
          <p:spPr>
            <a:xfrm>
              <a:off x="2309252" y="4706624"/>
              <a:ext cx="2771103" cy="963688"/>
            </a:xfrm>
            <a:prstGeom prst="roundRect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CS 2</a:t>
              </a:r>
            </a:p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(OOP, recursion, lists, trees, Big O)</a:t>
              </a:r>
              <a:endParaRPr lang="en-US" dirty="0">
                <a:solidFill>
                  <a:srgbClr val="DBDB00"/>
                </a:solidFill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2309252" y="3194380"/>
              <a:ext cx="2771103" cy="1102234"/>
            </a:xfrm>
            <a:prstGeom prst="roundRect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CS 2-1/2</a:t>
              </a:r>
            </a:p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(logic, induction, recurrences, summations, sorting, searching)</a:t>
              </a:r>
              <a:endParaRPr lang="en-US" dirty="0">
                <a:solidFill>
                  <a:srgbClr val="DBDB00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2309252" y="6080322"/>
              <a:ext cx="2771103" cy="618310"/>
            </a:xfrm>
            <a:prstGeom prst="roundRect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CS 1</a:t>
              </a:r>
            </a:p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(Java)</a:t>
              </a:r>
              <a:endParaRPr lang="en-US" dirty="0">
                <a:solidFill>
                  <a:srgbClr val="DBDB00"/>
                </a:solidFill>
              </a:endParaRPr>
            </a:p>
          </p:txBody>
        </p:sp>
        <p:sp>
          <p:nvSpPr>
            <p:cNvPr id="8" name="Up Arrow 7"/>
            <p:cNvSpPr/>
            <p:nvPr/>
          </p:nvSpPr>
          <p:spPr>
            <a:xfrm>
              <a:off x="3435013" y="5732035"/>
              <a:ext cx="519581" cy="286564"/>
            </a:xfrm>
            <a:prstGeom prst="upArrow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2309252" y="1861481"/>
              <a:ext cx="2771103" cy="922889"/>
            </a:xfrm>
            <a:prstGeom prst="roundRect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Algorithms</a:t>
              </a:r>
            </a:p>
            <a:p>
              <a:pPr algn="ctr"/>
              <a:r>
                <a:rPr lang="en-US" dirty="0" smtClean="0">
                  <a:solidFill>
                    <a:srgbClr val="DBDB00"/>
                  </a:solidFill>
                </a:rPr>
                <a:t>(probability, E[…], hashing, graphs, greedy, …)</a:t>
              </a:r>
              <a:endParaRPr lang="en-US" dirty="0">
                <a:solidFill>
                  <a:srgbClr val="DBDB00"/>
                </a:solidFill>
              </a:endParaRPr>
            </a:p>
          </p:txBody>
        </p:sp>
        <p:sp>
          <p:nvSpPr>
            <p:cNvPr id="10" name="Up Arrow 9"/>
            <p:cNvSpPr/>
            <p:nvPr/>
          </p:nvSpPr>
          <p:spPr>
            <a:xfrm>
              <a:off x="3435013" y="4358337"/>
              <a:ext cx="519581" cy="286564"/>
            </a:xfrm>
            <a:prstGeom prst="upArrow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Up Arrow 10"/>
            <p:cNvSpPr/>
            <p:nvPr/>
          </p:nvSpPr>
          <p:spPr>
            <a:xfrm>
              <a:off x="3435013" y="2846093"/>
              <a:ext cx="519581" cy="286564"/>
            </a:xfrm>
            <a:prstGeom prst="upArrow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501451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498</Words>
  <Application>Microsoft Macintosh PowerPoint</Application>
  <PresentationFormat>On-screen Show (4:3)</PresentationFormat>
  <Paragraphs>81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Discrete Structures and The Three-Fold Introduction to Computer Science</vt:lpstr>
      <vt:lpstr>Motivation</vt:lpstr>
      <vt:lpstr>Ca 1992…</vt:lpstr>
      <vt:lpstr>Ca 1992…</vt:lpstr>
      <vt:lpstr>Ca 1994…</vt:lpstr>
      <vt:lpstr>Ca 1994…</vt:lpstr>
      <vt:lpstr>ca 1999</vt:lpstr>
      <vt:lpstr>ca 1999</vt:lpstr>
      <vt:lpstr>Ca 2003 - Present</vt:lpstr>
      <vt:lpstr>Ca 2003 - Present</vt:lpstr>
      <vt:lpstr>Summary</vt:lpstr>
    </vt:vector>
  </TitlesOfParts>
  <Company>CIT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Discrete Structures and The Three-Fold Introduction to Computer Science</dc:title>
  <dc:creator>Doug Baldwin</dc:creator>
  <cp:lastModifiedBy>Doug Baldwin</cp:lastModifiedBy>
  <cp:revision>17</cp:revision>
  <dcterms:created xsi:type="dcterms:W3CDTF">2012-03-01T04:05:51Z</dcterms:created>
  <dcterms:modified xsi:type="dcterms:W3CDTF">2012-03-02T04:39:24Z</dcterms:modified>
</cp:coreProperties>
</file>