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5" r:id="rId2"/>
    <p:sldId id="266" r:id="rId3"/>
    <p:sldId id="270" r:id="rId4"/>
    <p:sldId id="271" r:id="rId5"/>
    <p:sldId id="263" r:id="rId6"/>
    <p:sldId id="272" r:id="rId7"/>
    <p:sldId id="273" r:id="rId8"/>
    <p:sldId id="274" r:id="rId9"/>
    <p:sldId id="276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706" autoAdjust="0"/>
  </p:normalViewPr>
  <p:slideViewPr>
    <p:cSldViewPr snapToGrid="0" snapToObjects="1">
      <p:cViewPr varScale="1">
        <p:scale>
          <a:sx n="110" d="100"/>
          <a:sy n="110" d="100"/>
        </p:scale>
        <p:origin x="-13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E6855A-CA28-0D4C-8CFD-98F749D68AFD}" type="datetimeFigureOut">
              <a:rPr lang="en-US" smtClean="0"/>
              <a:t>3/1/12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C25C8-5B8E-D147-9C13-B12B59F1A5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169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FA993-88F0-D44B-B9DA-196D992CC196}" type="datetimeFigureOut">
              <a:rPr lang="en-US" smtClean="0"/>
              <a:t>3/1/12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F8881-742D-3A4E-96FC-27093873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575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43086-0426-4642-945E-D0E46C5FDD5E}" type="datetime1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25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E2954-F21A-EE47-AE2B-A717F23E742A}" type="datetime1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02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F4F5D-DCD2-4749-879C-E850AACE5B9F}" type="datetime1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7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F414B-4E8A-B244-B381-B90A922D9B17}" type="datetime1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0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CEAD3-E8D4-D744-8FEF-017500C5ADF5}" type="datetime1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67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A67C3-0417-2E45-B58E-6A3FDA50AB9E}" type="datetime1">
              <a:rPr lang="en-US" smtClean="0"/>
              <a:t>3/1/12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6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DF630-115B-0F4C-B6D2-D250559D898B}" type="datetime1">
              <a:rPr lang="en-US" smtClean="0"/>
              <a:t>3/1/12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60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31D00-8606-9743-B819-8FB1DD96BE10}" type="datetime1">
              <a:rPr lang="en-US" smtClean="0"/>
              <a:t>3/1/12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30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B35A6-1548-AF46-BE98-6B5A21E6F652}" type="datetime1">
              <a:rPr lang="en-US" smtClean="0"/>
              <a:t>3/1/12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087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7CC2CE-810E-3044-8FE6-5D8B50F750B6}" type="datetime1">
              <a:rPr lang="en-US" smtClean="0"/>
              <a:t>3/1/12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20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3CDEE-785A-A847-99AD-8CA6DB1B2003}" type="datetime1">
              <a:rPr lang="en-US" smtClean="0"/>
              <a:t>3/1/12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755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E9FE3-E382-CD40-B32D-677783B83A75}" type="datetime1">
              <a:rPr lang="en-US" smtClean="0"/>
              <a:t>3/1/12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004AE-44DA-3744-BCE5-7F75274FE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432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909"/>
            <a:ext cx="8409362" cy="2311268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Verdana" charset="0"/>
              </a:rPr>
              <a:t>Teaching Mathematical Reasoning Across the Curriculum</a:t>
            </a:r>
            <a:br>
              <a:rPr lang="en-US" sz="3600" dirty="0">
                <a:latin typeface="Verdana" charset="0"/>
              </a:rPr>
            </a:br>
            <a:r>
              <a:rPr lang="en-US" sz="3600" i="1" dirty="0">
                <a:latin typeface="Verdana" charset="0"/>
              </a:rPr>
              <a:t>Discrete Math</a:t>
            </a:r>
            <a:endParaRPr lang="en-US" sz="3600" i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0" y="2608757"/>
            <a:ext cx="8375040" cy="35174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dirty="0" smtClean="0"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en-US" dirty="0" smtClean="0">
                <a:latin typeface="Times New Roman"/>
                <a:cs typeface="Times New Roman"/>
              </a:rPr>
              <a:t>Joseph E. Hollingsworth</a:t>
            </a:r>
          </a:p>
          <a:p>
            <a:pPr marL="0" indent="0" algn="ctr">
              <a:buNone/>
            </a:pPr>
            <a:r>
              <a:rPr lang="en-US" dirty="0" smtClean="0">
                <a:latin typeface="Times New Roman"/>
                <a:cs typeface="Times New Roman"/>
              </a:rPr>
              <a:t>Indiana University Southeast</a:t>
            </a:r>
          </a:p>
          <a:p>
            <a:pPr marL="0" indent="0" algn="ctr">
              <a:buNone/>
            </a:pPr>
            <a:r>
              <a:rPr lang="en-US" dirty="0" smtClean="0">
                <a:latin typeface="Times New Roman"/>
                <a:cs typeface="Times New Roman"/>
              </a:rPr>
              <a:t>Computer Science Department</a:t>
            </a:r>
          </a:p>
          <a:p>
            <a:pPr marL="0" indent="0" algn="ctr">
              <a:buNone/>
            </a:pPr>
            <a:r>
              <a:rPr lang="en-US" dirty="0" smtClean="0">
                <a:latin typeface="Times New Roman"/>
                <a:cs typeface="Times New Roman"/>
              </a:rPr>
              <a:t>jholly@ius.edu</a:t>
            </a:r>
          </a:p>
          <a:p>
            <a:pPr marL="0" indent="0" algn="ctr">
              <a:buNone/>
            </a:pPr>
            <a:endParaRPr lang="en-US" sz="1300" smtClean="0">
              <a:latin typeface="Times New Roman"/>
              <a:cs typeface="Times New Roman"/>
            </a:endParaRPr>
          </a:p>
          <a:p>
            <a:pPr marL="0" indent="0" algn="ctr">
              <a:buNone/>
            </a:pPr>
            <a:r>
              <a:rPr lang="en-US" sz="1300" smtClean="0">
                <a:latin typeface="Times New Roman"/>
                <a:cs typeface="Times New Roman"/>
              </a:rPr>
              <a:t>This </a:t>
            </a:r>
            <a:r>
              <a:rPr lang="en-US" sz="1300" dirty="0" smtClean="0">
                <a:latin typeface="Times New Roman"/>
                <a:cs typeface="Times New Roman"/>
              </a:rPr>
              <a:t>research is funded in part by NSF Grant </a:t>
            </a:r>
            <a:r>
              <a:rPr lang="en-US" sz="1300" dirty="0">
                <a:latin typeface="Times New Roman"/>
                <a:cs typeface="Times New Roman"/>
              </a:rPr>
              <a:t>DUE-1022191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7819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Final Comments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i="1" dirty="0" smtClean="0">
                <a:latin typeface="Times New Roman"/>
                <a:cs typeface="Times New Roman"/>
              </a:rPr>
              <a:t>Question</a:t>
            </a:r>
            <a:r>
              <a:rPr lang="en-US" dirty="0" smtClean="0">
                <a:latin typeface="Times New Roman"/>
                <a:cs typeface="Times New Roman"/>
              </a:rPr>
              <a:t>: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What </a:t>
            </a:r>
            <a:r>
              <a:rPr lang="en-US" dirty="0" smtClean="0">
                <a:latin typeface="Times New Roman"/>
                <a:cs typeface="Times New Roman"/>
              </a:rPr>
              <a:t>about connecting induction to reasoning about correctness of software at the CC2013 “Application” level?</a:t>
            </a: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/>
                <a:cs typeface="Times New Roman"/>
              </a:rPr>
              <a:t>Answer</a:t>
            </a:r>
            <a:r>
              <a:rPr lang="en-US" dirty="0" smtClean="0">
                <a:latin typeface="Times New Roman"/>
                <a:cs typeface="Times New Roman"/>
              </a:rPr>
              <a:t>: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The </a:t>
            </a:r>
            <a:r>
              <a:rPr lang="en-US" dirty="0" smtClean="0">
                <a:latin typeface="Times New Roman"/>
                <a:cs typeface="Times New Roman"/>
              </a:rPr>
              <a:t>example above </a:t>
            </a:r>
            <a:r>
              <a:rPr lang="en-US" dirty="0" smtClean="0">
                <a:latin typeface="Times New Roman"/>
                <a:cs typeface="Times New Roman"/>
              </a:rPr>
              <a:t>was </a:t>
            </a:r>
            <a:r>
              <a:rPr lang="en-US" dirty="0" smtClean="0">
                <a:latin typeface="Times New Roman"/>
                <a:cs typeface="Times New Roman"/>
              </a:rPr>
              <a:t>at the “</a:t>
            </a:r>
            <a:r>
              <a:rPr lang="en-US" dirty="0" smtClean="0">
                <a:latin typeface="Times New Roman"/>
                <a:cs typeface="Times New Roman"/>
              </a:rPr>
              <a:t>Knowledge</a:t>
            </a:r>
            <a:r>
              <a:rPr lang="en-US" dirty="0" smtClean="0">
                <a:latin typeface="Times New Roman"/>
                <a:cs typeface="Times New Roman"/>
              </a:rPr>
              <a:t>” level, </a:t>
            </a:r>
            <a:r>
              <a:rPr lang="en-US" dirty="0" smtClean="0">
                <a:latin typeface="Times New Roman"/>
                <a:cs typeface="Times New Roman"/>
              </a:rPr>
              <a:t>i.e., </a:t>
            </a:r>
            <a:r>
              <a:rPr lang="en-US" dirty="0" smtClean="0">
                <a:latin typeface="Times New Roman"/>
                <a:cs typeface="Times New Roman"/>
              </a:rPr>
              <a:t>where we show students the connection.</a:t>
            </a:r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In later courses, e.g., data structures or analysis of algorithms, move to the “Application” level for induction on </a:t>
            </a:r>
            <a:r>
              <a:rPr lang="en-US" dirty="0" smtClean="0">
                <a:latin typeface="Times New Roman"/>
                <a:cs typeface="Times New Roman"/>
              </a:rPr>
              <a:t>software.</a:t>
            </a:r>
            <a:endParaRPr lang="en-US" dirty="0" smtClean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i="1" dirty="0" smtClean="0">
                <a:latin typeface="Times New Roman"/>
                <a:cs typeface="Times New Roman"/>
              </a:rPr>
              <a:t>Reference</a:t>
            </a:r>
            <a:r>
              <a:rPr lang="en-US" dirty="0" smtClean="0">
                <a:latin typeface="Times New Roman"/>
                <a:cs typeface="Times New Roman"/>
              </a:rPr>
              <a:t>:</a:t>
            </a:r>
          </a:p>
          <a:p>
            <a:r>
              <a:rPr lang="en-US" sz="2600" dirty="0">
                <a:latin typeface="Times New Roman"/>
                <a:cs typeface="Times New Roman"/>
              </a:rPr>
              <a:t>Long, T.J., </a:t>
            </a:r>
            <a:r>
              <a:rPr lang="en-US" sz="2600" dirty="0" err="1">
                <a:latin typeface="Times New Roman"/>
                <a:cs typeface="Times New Roman"/>
              </a:rPr>
              <a:t>Weide</a:t>
            </a:r>
            <a:r>
              <a:rPr lang="en-US" sz="2600" dirty="0">
                <a:latin typeface="Times New Roman"/>
                <a:cs typeface="Times New Roman"/>
              </a:rPr>
              <a:t>, B.W., </a:t>
            </a:r>
            <a:r>
              <a:rPr lang="en-US" sz="2600" dirty="0" err="1">
                <a:latin typeface="Times New Roman"/>
                <a:cs typeface="Times New Roman"/>
              </a:rPr>
              <a:t>Bucci</a:t>
            </a:r>
            <a:r>
              <a:rPr lang="en-US" sz="2600" dirty="0">
                <a:latin typeface="Times New Roman"/>
                <a:cs typeface="Times New Roman"/>
              </a:rPr>
              <a:t>, P., and </a:t>
            </a:r>
            <a:r>
              <a:rPr lang="en-US" sz="2600" dirty="0" err="1">
                <a:latin typeface="Times New Roman"/>
                <a:cs typeface="Times New Roman"/>
              </a:rPr>
              <a:t>Sitaraman</a:t>
            </a:r>
            <a:r>
              <a:rPr lang="en-US" sz="2600" dirty="0">
                <a:latin typeface="Times New Roman"/>
                <a:cs typeface="Times New Roman"/>
              </a:rPr>
              <a:t>, </a:t>
            </a:r>
            <a:r>
              <a:rPr lang="en-US" sz="2600" dirty="0" err="1">
                <a:latin typeface="Times New Roman"/>
                <a:cs typeface="Times New Roman"/>
              </a:rPr>
              <a:t>M.,"Client</a:t>
            </a:r>
            <a:r>
              <a:rPr lang="en-US" sz="2600" dirty="0">
                <a:latin typeface="Times New Roman"/>
                <a:cs typeface="Times New Roman"/>
              </a:rPr>
              <a:t> View First: An Exodus From Implementation-Biased Teaching," </a:t>
            </a:r>
            <a:r>
              <a:rPr lang="en-US" sz="2600" i="1" dirty="0">
                <a:latin typeface="Times New Roman"/>
                <a:cs typeface="Times New Roman"/>
              </a:rPr>
              <a:t>Proceedings 30th SIGCSE Technical Symposium on Computer Science Education,</a:t>
            </a:r>
            <a:r>
              <a:rPr lang="en-US" sz="2600" dirty="0">
                <a:latin typeface="Times New Roman"/>
                <a:cs typeface="Times New Roman"/>
              </a:rPr>
              <a:t> ACM, March 1999, 136-140</a:t>
            </a:r>
            <a:r>
              <a:rPr lang="en-US" sz="2600" dirty="0" smtClean="0">
                <a:latin typeface="Times New Roman"/>
                <a:cs typeface="Times New Roman"/>
              </a:rPr>
              <a:t>.</a:t>
            </a:r>
            <a:endParaRPr lang="en-US" sz="26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577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Reasoning Across the Curriculum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latin typeface="Times New Roman"/>
                <a:cs typeface="Times New Roman"/>
              </a:rPr>
              <a:t>Question</a:t>
            </a:r>
          </a:p>
          <a:p>
            <a:endParaRPr lang="en-US" dirty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Can we explicitly connect discrete math topics with reasoning about software correctness?</a:t>
            </a: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357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Examining CS2013 </a:t>
            </a:r>
            <a:r>
              <a:rPr lang="en-US" dirty="0" err="1" smtClean="0">
                <a:latin typeface="Times New Roman"/>
                <a:cs typeface="Times New Roman"/>
              </a:rPr>
              <a:t>Strawman</a:t>
            </a:r>
            <a:r>
              <a:rPr lang="en-US" dirty="0" smtClean="0">
                <a:latin typeface="Times New Roman"/>
                <a:cs typeface="Times New Roman"/>
              </a:rPr>
              <a:t> Draft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80" y="1304380"/>
            <a:ext cx="8375040" cy="4821784"/>
          </a:xfrm>
        </p:spPr>
        <p:txBody>
          <a:bodyPr>
            <a:normAutofit fontScale="85000" lnSpcReduction="20000"/>
          </a:bodyPr>
          <a:lstStyle/>
          <a:p>
            <a:r>
              <a:rPr lang="en-US" sz="3600" i="1" dirty="0" smtClean="0">
                <a:latin typeface="Times New Roman"/>
                <a:cs typeface="Times New Roman"/>
              </a:rPr>
              <a:t>KA</a:t>
            </a:r>
            <a:r>
              <a:rPr lang="en-US" sz="3600" dirty="0" smtClean="0">
                <a:latin typeface="Times New Roman"/>
                <a:cs typeface="Times New Roman"/>
              </a:rPr>
              <a:t>: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smtClean="0">
                <a:latin typeface="Times New Roman"/>
                <a:cs typeface="Times New Roman"/>
              </a:rPr>
              <a:t>Discrete Structures (DS/Proof Techniques)</a:t>
            </a:r>
            <a:br>
              <a:rPr lang="en-US" sz="3600" dirty="0" smtClean="0">
                <a:latin typeface="Times New Roman"/>
                <a:cs typeface="Times New Roman"/>
              </a:rPr>
            </a:br>
            <a:endParaRPr lang="en-US" sz="3600" dirty="0" smtClean="0">
              <a:latin typeface="Times New Roman"/>
              <a:cs typeface="Times New Roman"/>
            </a:endParaRPr>
          </a:p>
          <a:p>
            <a:r>
              <a:rPr lang="en-US" sz="3600" i="1" dirty="0" smtClean="0">
                <a:latin typeface="Times New Roman"/>
                <a:cs typeface="Times New Roman"/>
              </a:rPr>
              <a:t>Core-Tier1 Topic</a:t>
            </a:r>
            <a:r>
              <a:rPr lang="en-US" sz="3600" dirty="0" smtClean="0">
                <a:latin typeface="Times New Roman"/>
                <a:cs typeface="Times New Roman"/>
              </a:rPr>
              <a:t>:</a:t>
            </a:r>
            <a:r>
              <a:rPr lang="en-US" sz="3600" dirty="0">
                <a:latin typeface="Times New Roman"/>
                <a:cs typeface="Times New Roman"/>
              </a:rPr>
              <a:t> </a:t>
            </a:r>
            <a:r>
              <a:rPr lang="en-US" sz="3600" dirty="0" smtClean="0">
                <a:latin typeface="Times New Roman"/>
                <a:cs typeface="Times New Roman"/>
              </a:rPr>
              <a:t>Induction </a:t>
            </a:r>
            <a:r>
              <a:rPr lang="en-US" sz="3600" dirty="0">
                <a:latin typeface="Times New Roman"/>
                <a:cs typeface="Times New Roman"/>
              </a:rPr>
              <a:t>over natural </a:t>
            </a:r>
            <a:r>
              <a:rPr lang="en-US" sz="3600" dirty="0" smtClean="0">
                <a:latin typeface="Times New Roman"/>
                <a:cs typeface="Times New Roman"/>
              </a:rPr>
              <a:t>numbers</a:t>
            </a:r>
            <a:br>
              <a:rPr lang="en-US" sz="3600" dirty="0" smtClean="0">
                <a:latin typeface="Times New Roman"/>
                <a:cs typeface="Times New Roman"/>
              </a:rPr>
            </a:br>
            <a:endParaRPr lang="en-US" sz="3600" dirty="0" smtClean="0">
              <a:latin typeface="Times New Roman"/>
              <a:cs typeface="Times New Roman"/>
            </a:endParaRPr>
          </a:p>
          <a:p>
            <a:r>
              <a:rPr lang="en-US" sz="3600" i="1" dirty="0" smtClean="0">
                <a:latin typeface="Times New Roman"/>
                <a:cs typeface="Times New Roman"/>
              </a:rPr>
              <a:t>Learning Outcomes</a:t>
            </a:r>
            <a:r>
              <a:rPr lang="en-US" sz="3600" dirty="0" smtClean="0">
                <a:latin typeface="Times New Roman"/>
                <a:cs typeface="Times New Roman"/>
              </a:rPr>
              <a:t>:</a:t>
            </a:r>
          </a:p>
          <a:p>
            <a:pPr lvl="1"/>
            <a:r>
              <a:rPr lang="en-US" dirty="0"/>
              <a:t>Outline the basic structure of each proof technique described in this unit</a:t>
            </a:r>
            <a:r>
              <a:rPr lang="en-US" dirty="0" smtClean="0"/>
              <a:t>.</a:t>
            </a:r>
            <a:r>
              <a:rPr lang="en-US" dirty="0"/>
              <a:t> [Application]</a:t>
            </a:r>
            <a:endParaRPr lang="en-US" dirty="0" smtClean="0"/>
          </a:p>
          <a:p>
            <a:pPr lvl="1"/>
            <a:r>
              <a:rPr lang="en-US" dirty="0"/>
              <a:t>Apply each of the proof techniques correctly in the construction of a sound argument. [Application</a:t>
            </a:r>
            <a:r>
              <a:rPr lang="en-US" dirty="0" smtClean="0"/>
              <a:t>]</a:t>
            </a:r>
            <a:br>
              <a:rPr lang="en-US" dirty="0" smtClean="0"/>
            </a:br>
            <a:endParaRPr lang="en-US" dirty="0" smtClean="0">
              <a:latin typeface="Times New Roman"/>
              <a:cs typeface="Times New Roman"/>
            </a:endParaRPr>
          </a:p>
          <a:p>
            <a:r>
              <a:rPr lang="en-US" sz="3600" i="1" dirty="0" smtClean="0">
                <a:latin typeface="Times New Roman"/>
                <a:cs typeface="Times New Roman"/>
              </a:rPr>
              <a:t>Level of Mastery</a:t>
            </a:r>
            <a:r>
              <a:rPr lang="en-US" sz="3600" dirty="0" smtClean="0">
                <a:latin typeface="Times New Roman"/>
                <a:cs typeface="Times New Roman"/>
              </a:rPr>
              <a:t>:</a:t>
            </a:r>
            <a:br>
              <a:rPr lang="en-US" sz="3600" dirty="0" smtClean="0">
                <a:latin typeface="Times New Roman"/>
                <a:cs typeface="Times New Roman"/>
              </a:rPr>
            </a:br>
            <a:r>
              <a:rPr lang="en-US" sz="3600" dirty="0" smtClean="0">
                <a:latin typeface="Times New Roman"/>
                <a:cs typeface="Times New Roman"/>
              </a:rPr>
              <a:t>Knowledge, Application, Mastery</a:t>
            </a:r>
          </a:p>
          <a:p>
            <a:endParaRPr lang="en-US" sz="3600" dirty="0" smtClean="0">
              <a:latin typeface="Times New Roman"/>
              <a:cs typeface="Times New Roman"/>
            </a:endParaRPr>
          </a:p>
          <a:p>
            <a:endParaRPr lang="en-US" sz="3600" dirty="0" smtClean="0">
              <a:latin typeface="Times New Roman"/>
              <a:cs typeface="Times New Roman"/>
            </a:endParaRPr>
          </a:p>
          <a:p>
            <a:endParaRPr lang="en-US" sz="3600" dirty="0" smtClean="0">
              <a:latin typeface="Times New Roman"/>
              <a:cs typeface="Times New Roman"/>
            </a:endParaRPr>
          </a:p>
          <a:p>
            <a:endParaRPr lang="en-US" u="sng" dirty="0">
              <a:latin typeface="Times New Roman"/>
              <a:cs typeface="Times New Roman"/>
            </a:endParaRPr>
          </a:p>
          <a:p>
            <a:endParaRPr lang="en-US" sz="2800" dirty="0" smtClean="0">
              <a:effectLst/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780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Unsatisfying for CS Undergrad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341" y="1600200"/>
            <a:ext cx="8557662" cy="4525963"/>
          </a:xfrm>
        </p:spPr>
        <p:txBody>
          <a:bodyPr>
            <a:normAutofit/>
          </a:bodyPr>
          <a:lstStyle/>
          <a:p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i="1" dirty="0">
                <a:latin typeface="Times New Roman"/>
                <a:cs typeface="Times New Roman"/>
              </a:rPr>
              <a:t>Core-Tier1 Topic</a:t>
            </a:r>
            <a:r>
              <a:rPr lang="en-US" dirty="0">
                <a:latin typeface="Times New Roman"/>
                <a:cs typeface="Times New Roman"/>
              </a:rPr>
              <a:t>: Induction over natural </a:t>
            </a:r>
            <a:r>
              <a:rPr lang="en-US" dirty="0" smtClean="0">
                <a:latin typeface="Times New Roman"/>
                <a:cs typeface="Times New Roman"/>
              </a:rPr>
              <a:t>numbers</a:t>
            </a: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r>
              <a:rPr lang="en-US" dirty="0" smtClean="0">
                <a:latin typeface="Times New Roman"/>
                <a:cs typeface="Times New Roman"/>
              </a:rPr>
              <a:t>Prove using induction:</a:t>
            </a: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  <a:p>
            <a:pPr marL="0" indent="0">
              <a:buNone/>
            </a:pP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0500" y="3852863"/>
            <a:ext cx="3683000" cy="227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2478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1</a:t>
            </a:r>
            <a:r>
              <a:rPr lang="en-US" baseline="30000" dirty="0" smtClean="0">
                <a:latin typeface="Times New Roman"/>
                <a:cs typeface="Times New Roman"/>
              </a:rPr>
              <a:t>st</a:t>
            </a:r>
            <a:r>
              <a:rPr lang="en-US" dirty="0" smtClean="0">
                <a:latin typeface="Times New Roman"/>
                <a:cs typeface="Times New Roman"/>
              </a:rPr>
              <a:t> Some Comments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 am not the first to say what appears next.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What appears next can be done.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It’s not impossible.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Is meant to be a CS2013 “Knowledge” topic in a discrete math class.</a:t>
            </a:r>
          </a:p>
          <a:p>
            <a:endParaRPr lang="en-US" dirty="0" smtClean="0">
              <a:latin typeface="Times New Roman"/>
              <a:cs typeface="Times New Roman"/>
            </a:endParaRPr>
          </a:p>
          <a:p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48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Goal: Connect Induction with Reasoning About Software Correctness</a:t>
            </a:r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341" y="1600200"/>
            <a:ext cx="8557662" cy="475615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Example: Compute the sum of two integers (not the summation from above) </a:t>
            </a:r>
          </a:p>
          <a:p>
            <a:pPr marL="0" indent="0">
              <a:buNone/>
            </a:pP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>
                <a:latin typeface="Courier New"/>
                <a:cs typeface="Courier New"/>
              </a:rPr>
              <a:t>sum(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j, 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k)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// requires j &gt;= </a:t>
            </a:r>
            <a:r>
              <a:rPr lang="en-US" dirty="0" smtClean="0">
                <a:latin typeface="Courier New"/>
                <a:cs typeface="Courier New"/>
              </a:rPr>
              <a:t>0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// ensures result = j + k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if</a:t>
            </a:r>
            <a:r>
              <a:rPr lang="en-US" dirty="0">
                <a:latin typeface="Courier New"/>
                <a:cs typeface="Courier New"/>
              </a:rPr>
              <a:t> (j == 0) 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b="1" dirty="0">
                <a:latin typeface="Courier New"/>
                <a:cs typeface="Courier New"/>
              </a:rPr>
              <a:t>return</a:t>
            </a:r>
            <a:r>
              <a:rPr lang="en-US" dirty="0">
                <a:latin typeface="Courier New"/>
                <a:cs typeface="Courier New"/>
              </a:rPr>
              <a:t> k;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} </a:t>
            </a:r>
            <a:r>
              <a:rPr lang="en-US" b="1" dirty="0">
                <a:latin typeface="Courier New"/>
                <a:cs typeface="Courier New"/>
              </a:rPr>
              <a:t>else</a:t>
            </a:r>
            <a:r>
              <a:rPr lang="en-US" dirty="0">
                <a:latin typeface="Courier New"/>
                <a:cs typeface="Courier New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j--;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r = sum(j, k);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b="1" dirty="0">
                <a:latin typeface="Courier New"/>
                <a:cs typeface="Courier New"/>
              </a:rPr>
              <a:t>return</a:t>
            </a:r>
            <a:r>
              <a:rPr lang="en-US" dirty="0">
                <a:latin typeface="Courier New"/>
                <a:cs typeface="Courier New"/>
              </a:rPr>
              <a:t> r + 1;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}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}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455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Base Case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341" y="1417638"/>
            <a:ext cx="8557662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 err="1" smtClean="0">
                <a:latin typeface="Courier New"/>
                <a:cs typeface="Courier New"/>
              </a:rPr>
              <a:t>int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>
                <a:latin typeface="Courier New"/>
                <a:cs typeface="Courier New"/>
              </a:rPr>
              <a:t>sum(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j, 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k)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// requires j &gt;= </a:t>
            </a:r>
            <a:r>
              <a:rPr lang="en-US" dirty="0" smtClean="0">
                <a:latin typeface="Courier New"/>
                <a:cs typeface="Courier New"/>
              </a:rPr>
              <a:t>0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// ensures result = j + k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if</a:t>
            </a:r>
            <a:r>
              <a:rPr lang="en-US" dirty="0">
                <a:latin typeface="Courier New"/>
                <a:cs typeface="Courier New"/>
              </a:rPr>
              <a:t> (j == 0) </a:t>
            </a:r>
            <a:r>
              <a:rPr lang="en-US" dirty="0" smtClean="0">
                <a:latin typeface="Courier New"/>
                <a:cs typeface="Courier New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b="1" dirty="0">
                <a:latin typeface="Courier New"/>
                <a:cs typeface="Courier New"/>
              </a:rPr>
              <a:t>return</a:t>
            </a:r>
            <a:r>
              <a:rPr lang="en-US" dirty="0">
                <a:latin typeface="Courier New"/>
                <a:cs typeface="Courier New"/>
              </a:rPr>
              <a:t> k</a:t>
            </a:r>
            <a:r>
              <a:rPr lang="en-US" dirty="0" smtClean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// Assume: (j = 0) ^ (result = k)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</a:t>
            </a:r>
            <a:r>
              <a:rPr lang="en-US" dirty="0" smtClean="0">
                <a:latin typeface="Courier New"/>
                <a:cs typeface="Courier New"/>
              </a:rPr>
              <a:t>	// Confirm ensures: result = 0 + k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} </a:t>
            </a:r>
            <a:r>
              <a:rPr lang="en-US" b="1" dirty="0">
                <a:latin typeface="Courier New"/>
                <a:cs typeface="Courier New"/>
              </a:rPr>
              <a:t>else</a:t>
            </a:r>
            <a:r>
              <a:rPr lang="en-US" dirty="0">
                <a:latin typeface="Courier New"/>
                <a:cs typeface="Courier New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dirty="0" smtClean="0">
                <a:latin typeface="Courier New"/>
                <a:cs typeface="Courier New"/>
              </a:rPr>
              <a:t>...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}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}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545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Inductive Assumption</a:t>
            </a:r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341" y="1417638"/>
            <a:ext cx="8557662" cy="470852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sum(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j, 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k)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// requires j &gt;= </a:t>
            </a:r>
            <a:r>
              <a:rPr lang="en-US" dirty="0" smtClean="0">
                <a:latin typeface="Courier New"/>
                <a:cs typeface="Courier New"/>
              </a:rPr>
              <a:t>0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// ensures result = j + k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if</a:t>
            </a:r>
            <a:r>
              <a:rPr lang="en-US" dirty="0">
                <a:latin typeface="Courier New"/>
                <a:cs typeface="Courier New"/>
              </a:rPr>
              <a:t> (j == 0) 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} </a:t>
            </a:r>
            <a:r>
              <a:rPr lang="en-US" b="1" dirty="0">
                <a:latin typeface="Courier New"/>
                <a:cs typeface="Courier New"/>
              </a:rPr>
              <a:t>else</a:t>
            </a:r>
            <a:r>
              <a:rPr lang="en-US" dirty="0">
                <a:latin typeface="Courier New"/>
                <a:cs typeface="Courier New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j--;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r = sum(j, k)</a:t>
            </a:r>
            <a:r>
              <a:rPr lang="en-US" dirty="0" smtClean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b="1" dirty="0">
                <a:latin typeface="Courier New"/>
                <a:cs typeface="Courier New"/>
              </a:rPr>
              <a:t>return</a:t>
            </a:r>
            <a:r>
              <a:rPr lang="en-US" dirty="0">
                <a:latin typeface="Courier New"/>
                <a:cs typeface="Courier New"/>
              </a:rPr>
              <a:t> r + 1</a:t>
            </a:r>
            <a:r>
              <a:rPr lang="en-US" dirty="0" smtClean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// Assume: </a:t>
            </a:r>
            <a:r>
              <a:rPr lang="en-US" dirty="0" smtClean="0">
                <a:latin typeface="Courier New"/>
                <a:cs typeface="Courier New"/>
              </a:rPr>
              <a:t>r </a:t>
            </a:r>
            <a:r>
              <a:rPr lang="en-US" dirty="0">
                <a:latin typeface="Courier New"/>
                <a:cs typeface="Courier New"/>
              </a:rPr>
              <a:t>= 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>
                <a:latin typeface="Courier New"/>
                <a:cs typeface="Courier New"/>
              </a:rPr>
              <a:t>j – 1) + </a:t>
            </a:r>
            <a:r>
              <a:rPr lang="en-US" dirty="0" smtClean="0">
                <a:latin typeface="Courier New"/>
                <a:cs typeface="Courier New"/>
              </a:rPr>
              <a:t>k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>
                <a:latin typeface="Courier New"/>
                <a:cs typeface="Courier New"/>
              </a:rPr>
              <a:t>	}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}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1677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Induction Step</a:t>
            </a:r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341" y="1600200"/>
            <a:ext cx="8557662" cy="45259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sum(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j, 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k)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// requires j &gt;= </a:t>
            </a:r>
            <a:r>
              <a:rPr lang="en-US" dirty="0" smtClean="0">
                <a:latin typeface="Courier New"/>
                <a:cs typeface="Courier New"/>
              </a:rPr>
              <a:t>0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// ensures result = j + k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</a:t>
            </a:r>
            <a:r>
              <a:rPr lang="en-US" b="1" dirty="0">
                <a:latin typeface="Courier New"/>
                <a:cs typeface="Courier New"/>
              </a:rPr>
              <a:t>if</a:t>
            </a:r>
            <a:r>
              <a:rPr lang="en-US" dirty="0">
                <a:latin typeface="Courier New"/>
                <a:cs typeface="Courier New"/>
              </a:rPr>
              <a:t> (j == 0) 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b="1" dirty="0" smtClean="0">
                <a:latin typeface="Courier New"/>
                <a:cs typeface="Courier New"/>
              </a:rPr>
              <a:t>...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} </a:t>
            </a:r>
            <a:r>
              <a:rPr lang="en-US" b="1" dirty="0">
                <a:latin typeface="Courier New"/>
                <a:cs typeface="Courier New"/>
              </a:rPr>
              <a:t>else</a:t>
            </a:r>
            <a:r>
              <a:rPr lang="en-US" dirty="0">
                <a:latin typeface="Courier New"/>
                <a:cs typeface="Courier New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j--;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dirty="0" err="1">
                <a:latin typeface="Courier New"/>
                <a:cs typeface="Courier New"/>
              </a:rPr>
              <a:t>int</a:t>
            </a:r>
            <a:r>
              <a:rPr lang="en-US" dirty="0">
                <a:latin typeface="Courier New"/>
                <a:cs typeface="Courier New"/>
              </a:rPr>
              <a:t> r = sum(j, k)</a:t>
            </a:r>
            <a:r>
              <a:rPr lang="en-US" dirty="0" smtClean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</a:t>
            </a:r>
            <a:r>
              <a:rPr lang="en-US" b="1" dirty="0">
                <a:latin typeface="Courier New"/>
                <a:cs typeface="Courier New"/>
              </a:rPr>
              <a:t>return</a:t>
            </a:r>
            <a:r>
              <a:rPr lang="en-US" dirty="0">
                <a:latin typeface="Courier New"/>
                <a:cs typeface="Courier New"/>
              </a:rPr>
              <a:t> r + 1</a:t>
            </a:r>
            <a:r>
              <a:rPr lang="en-US" dirty="0" smtClean="0">
                <a:latin typeface="Courier New"/>
                <a:cs typeface="Courier New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	// Assume</a:t>
            </a:r>
            <a:r>
              <a:rPr lang="en-US">
                <a:latin typeface="Courier New"/>
                <a:cs typeface="Courier New"/>
              </a:rPr>
              <a:t>: </a:t>
            </a:r>
            <a:r>
              <a:rPr lang="en-US" smtClean="0">
                <a:latin typeface="Courier New"/>
                <a:cs typeface="Courier New"/>
              </a:rPr>
              <a:t>(r </a:t>
            </a:r>
            <a:r>
              <a:rPr lang="en-US">
                <a:latin typeface="Courier New"/>
                <a:cs typeface="Courier New"/>
              </a:rPr>
              <a:t>= </a:t>
            </a:r>
            <a:r>
              <a:rPr lang="en-US" smtClean="0">
                <a:latin typeface="Courier New"/>
                <a:cs typeface="Courier New"/>
              </a:rPr>
              <a:t>(</a:t>
            </a:r>
            <a:r>
              <a:rPr lang="en-US" dirty="0">
                <a:latin typeface="Courier New"/>
                <a:cs typeface="Courier New"/>
              </a:rPr>
              <a:t>j – 1) + k) </a:t>
            </a:r>
            <a:r>
              <a:rPr lang="en-US">
                <a:latin typeface="Courier New"/>
                <a:cs typeface="Courier New"/>
              </a:rPr>
              <a:t>^ </a:t>
            </a:r>
            <a:r>
              <a:rPr lang="en-US" smtClean="0">
                <a:latin typeface="Courier New"/>
                <a:cs typeface="Courier New"/>
              </a:rPr>
              <a:t>(result </a:t>
            </a:r>
            <a:r>
              <a:rPr lang="en-US" dirty="0">
                <a:latin typeface="Courier New"/>
                <a:cs typeface="Courier New"/>
              </a:rPr>
              <a:t>= r </a:t>
            </a:r>
            <a:r>
              <a:rPr lang="en-US">
                <a:latin typeface="Courier New"/>
                <a:cs typeface="Courier New"/>
              </a:rPr>
              <a:t>+ </a:t>
            </a:r>
            <a:r>
              <a:rPr lang="en-US" smtClean="0">
                <a:latin typeface="Courier New"/>
                <a:cs typeface="Courier New"/>
              </a:rPr>
              <a:t>1)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</a:t>
            </a:r>
            <a:r>
              <a:rPr lang="en-US" dirty="0" smtClean="0">
                <a:latin typeface="Courier New"/>
                <a:cs typeface="Courier New"/>
              </a:rPr>
              <a:t>	// Confirm ensures: result = j + k</a:t>
            </a:r>
            <a:endParaRPr lang="en-US" dirty="0">
              <a:latin typeface="Courier New"/>
              <a:cs typeface="Courier New"/>
            </a:endParaRPr>
          </a:p>
          <a:p>
            <a:pPr marL="0" indent="0">
              <a:buNone/>
            </a:pPr>
            <a:r>
              <a:rPr lang="en-US" dirty="0">
                <a:latin typeface="Courier New"/>
                <a:cs typeface="Courier New"/>
              </a:rPr>
              <a:t>	}</a:t>
            </a:r>
          </a:p>
          <a:p>
            <a:pPr marL="0" indent="0">
              <a:buNone/>
            </a:pPr>
            <a:r>
              <a:rPr lang="en-US" dirty="0" smtClean="0">
                <a:latin typeface="Courier New"/>
                <a:cs typeface="Courier New"/>
              </a:rPr>
              <a:t>}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004AE-44DA-3744-BCE5-7F75274FEF5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132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388</Words>
  <Application>Microsoft Macintosh PowerPoint</Application>
  <PresentationFormat>On-screen Show (4:3)</PresentationFormat>
  <Paragraphs>108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Teaching Mathematical Reasoning Across the Curriculum Discrete Math</vt:lpstr>
      <vt:lpstr>Reasoning Across the Curriculum</vt:lpstr>
      <vt:lpstr>Examining CS2013 Strawman Draft</vt:lpstr>
      <vt:lpstr>Unsatisfying for CS Undergrad</vt:lpstr>
      <vt:lpstr>1st Some Comments</vt:lpstr>
      <vt:lpstr>Goal: Connect Induction with Reasoning About Software Correctness</vt:lpstr>
      <vt:lpstr>Base Case</vt:lpstr>
      <vt:lpstr>Inductive Assumption</vt:lpstr>
      <vt:lpstr>Induction Step</vt:lpstr>
      <vt:lpstr>Final Comments</vt:lpstr>
    </vt:vector>
  </TitlesOfParts>
  <Manager/>
  <Company>IU Southeast CSCI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Connecting Induction to Proving Correctness of Software</dc:title>
  <dc:subject/>
  <dc:creator>Dr. Holly</dc:creator>
  <cp:keywords/>
  <dc:description/>
  <cp:lastModifiedBy>Dr. Holly</cp:lastModifiedBy>
  <cp:revision>101</cp:revision>
  <dcterms:created xsi:type="dcterms:W3CDTF">2011-02-08T15:34:32Z</dcterms:created>
  <dcterms:modified xsi:type="dcterms:W3CDTF">2012-03-02T02:14:05Z</dcterms:modified>
  <cp:category/>
</cp:coreProperties>
</file>