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0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8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mruth\SIGCSE%2012\sigcse12\Formal%20Reasoning%20Workshop\Dat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mruth\SIGCSE%2012\sigcse12\Formal%20Reasoning%20Workshop\Dat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MidTerm!$L$32</c:f>
              <c:strCache>
                <c:ptCount val="1"/>
                <c:pt idx="0">
                  <c:v>Midterm</c:v>
                </c:pt>
              </c:strCache>
            </c:strRef>
          </c:tx>
          <c:cat>
            <c:numRef>
              <c:f>MidTerm!$M$31:$S$31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MidTerm!$M$32:$S$32</c:f>
              <c:numCache>
                <c:formatCode>General</c:formatCode>
                <c:ptCount val="7"/>
                <c:pt idx="0">
                  <c:v>12</c:v>
                </c:pt>
                <c:pt idx="1">
                  <c:v>13</c:v>
                </c:pt>
                <c:pt idx="2">
                  <c:v>4</c:v>
                </c:pt>
                <c:pt idx="3">
                  <c:v>7</c:v>
                </c:pt>
                <c:pt idx="4">
                  <c:v>5</c:v>
                </c:pt>
                <c:pt idx="5">
                  <c:v>5</c:v>
                </c:pt>
                <c:pt idx="6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MidTerm!$L$33</c:f>
              <c:strCache>
                <c:ptCount val="1"/>
                <c:pt idx="0">
                  <c:v>Delayed</c:v>
                </c:pt>
              </c:strCache>
            </c:strRef>
          </c:tx>
          <c:cat>
            <c:numRef>
              <c:f>MidTerm!$M$31:$S$31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MidTerm!$M$33:$S$33</c:f>
              <c:numCache>
                <c:formatCode>General</c:formatCode>
                <c:ptCount val="7"/>
                <c:pt idx="0">
                  <c:v>15</c:v>
                </c:pt>
                <c:pt idx="1">
                  <c:v>14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6</c:v>
                </c:pt>
                <c:pt idx="6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697664"/>
        <c:axId val="83436672"/>
      </c:lineChart>
      <c:catAx>
        <c:axId val="83697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436672"/>
        <c:crosses val="autoZero"/>
        <c:auto val="1"/>
        <c:lblAlgn val="ctr"/>
        <c:lblOffset val="100"/>
        <c:noMultiLvlLbl val="0"/>
      </c:catAx>
      <c:valAx>
        <c:axId val="83436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697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Final!$A$31</c:f>
              <c:strCache>
                <c:ptCount val="1"/>
                <c:pt idx="0">
                  <c:v>Final</c:v>
                </c:pt>
              </c:strCache>
            </c:strRef>
          </c:tx>
          <c:cat>
            <c:strRef>
              <c:f>Final!$B$30:$I$30</c:f>
              <c:strCache>
                <c:ptCount val="8"/>
                <c:pt idx="0">
                  <c:v>1.a(i)</c:v>
                </c:pt>
                <c:pt idx="1">
                  <c:v>1.a(ii)</c:v>
                </c:pt>
                <c:pt idx="2">
                  <c:v>1.b</c:v>
                </c:pt>
                <c:pt idx="3">
                  <c:v>2.a</c:v>
                </c:pt>
                <c:pt idx="4">
                  <c:v>2.b</c:v>
                </c:pt>
                <c:pt idx="5">
                  <c:v>2.c</c:v>
                </c:pt>
                <c:pt idx="6">
                  <c:v>3.a</c:v>
                </c:pt>
                <c:pt idx="7">
                  <c:v>3.b</c:v>
                </c:pt>
              </c:strCache>
            </c:strRef>
          </c:cat>
          <c:val>
            <c:numRef>
              <c:f>Final!$B$31:$I$31</c:f>
              <c:numCache>
                <c:formatCode>General</c:formatCode>
                <c:ptCount val="8"/>
                <c:pt idx="0">
                  <c:v>0.44</c:v>
                </c:pt>
                <c:pt idx="1">
                  <c:v>0.5</c:v>
                </c:pt>
                <c:pt idx="2">
                  <c:v>0.25</c:v>
                </c:pt>
                <c:pt idx="3">
                  <c:v>0</c:v>
                </c:pt>
                <c:pt idx="4">
                  <c:v>0.44</c:v>
                </c:pt>
                <c:pt idx="5">
                  <c:v>0.22</c:v>
                </c:pt>
                <c:pt idx="6">
                  <c:v>0.25</c:v>
                </c:pt>
                <c:pt idx="7">
                  <c:v>0.31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235520"/>
        <c:axId val="106756288"/>
      </c:lineChart>
      <c:catAx>
        <c:axId val="112235520"/>
        <c:scaling>
          <c:orientation val="minMax"/>
        </c:scaling>
        <c:delete val="0"/>
        <c:axPos val="b"/>
        <c:majorTickMark val="out"/>
        <c:minorTickMark val="none"/>
        <c:tickLblPos val="nextTo"/>
        <c:crossAx val="106756288"/>
        <c:crosses val="autoZero"/>
        <c:auto val="1"/>
        <c:lblAlgn val="ctr"/>
        <c:lblOffset val="100"/>
        <c:noMultiLvlLbl val="0"/>
      </c:catAx>
      <c:valAx>
        <c:axId val="106756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22355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34A883-A069-48DF-AAD3-FAC197B6100C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C0491C-4264-4DD7-B1B8-74546F0928B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Teaching Mathematical Reasoning across the Curriculum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Amruth</a:t>
            </a:r>
            <a:r>
              <a:rPr lang="en-US" dirty="0" smtClean="0"/>
              <a:t> N. Kumar</a:t>
            </a:r>
          </a:p>
          <a:p>
            <a:r>
              <a:rPr lang="en-US" dirty="0" smtClean="0"/>
              <a:t>amruth@ramapo.edu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10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Worthwhile to introduce formal reasoning</a:t>
            </a:r>
          </a:p>
          <a:p>
            <a:pPr lvl="1"/>
            <a:r>
              <a:rPr lang="en-US" i="1" dirty="0" smtClean="0"/>
              <a:t>Even </a:t>
            </a:r>
            <a:r>
              <a:rPr lang="en-US" dirty="0" smtClean="0"/>
              <a:t>as a self-study component</a:t>
            </a:r>
          </a:p>
          <a:p>
            <a:pPr lvl="1"/>
            <a:r>
              <a:rPr lang="en-US" dirty="0" smtClean="0"/>
              <a:t>With </a:t>
            </a:r>
            <a:r>
              <a:rPr lang="en-US" i="1" dirty="0" smtClean="0"/>
              <a:t>no </a:t>
            </a:r>
            <a:r>
              <a:rPr lang="en-US" dirty="0" smtClean="0"/>
              <a:t>supplementary classroom instruction</a:t>
            </a:r>
          </a:p>
          <a:p>
            <a:r>
              <a:rPr lang="en-US" dirty="0" smtClean="0"/>
              <a:t>“If you require it, they will study”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4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Course: </a:t>
            </a:r>
            <a:br>
              <a:rPr lang="en-US" dirty="0" smtClean="0"/>
            </a:br>
            <a:r>
              <a:rPr lang="en-US" dirty="0" smtClean="0"/>
              <a:t>Comparative Programming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Junior/Senior Course</a:t>
            </a:r>
          </a:p>
          <a:p>
            <a:r>
              <a:rPr lang="en-US" dirty="0" smtClean="0"/>
              <a:t>Content: Design of programming languages</a:t>
            </a:r>
          </a:p>
          <a:p>
            <a:r>
              <a:rPr lang="en-US" dirty="0" smtClean="0"/>
              <a:t>Practicum: C++, LISP, Java, Prolog projects</a:t>
            </a:r>
          </a:p>
          <a:p>
            <a:r>
              <a:rPr lang="en-US" dirty="0" smtClean="0"/>
              <a:t>Balanced with mathematical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71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Mechanism: </a:t>
            </a:r>
            <a:br>
              <a:rPr lang="en-US" dirty="0" smtClean="0"/>
            </a:br>
            <a:r>
              <a:rPr lang="en-US" dirty="0" smtClean="0"/>
              <a:t>Course Enrichment 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study after class</a:t>
            </a:r>
          </a:p>
          <a:p>
            <a:pPr lvl="1"/>
            <a:r>
              <a:rPr lang="en-US" dirty="0" smtClean="0"/>
              <a:t>No in-class instruction</a:t>
            </a:r>
          </a:p>
          <a:p>
            <a:r>
              <a:rPr lang="en-US" dirty="0" smtClean="0"/>
              <a:t>“If you build, they will come”</a:t>
            </a:r>
          </a:p>
          <a:p>
            <a:pPr lvl="1"/>
            <a:r>
              <a:rPr lang="en-US" dirty="0" smtClean="0"/>
              <a:t>NOT!</a:t>
            </a:r>
          </a:p>
          <a:p>
            <a:pPr lvl="1"/>
            <a:r>
              <a:rPr lang="en-US" dirty="0" smtClean="0"/>
              <a:t>Extra credit question on mid-term, final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0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Mid-term – String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 problems</a:t>
            </a:r>
          </a:p>
          <a:p>
            <a:pPr lvl="1"/>
            <a:r>
              <a:rPr lang="en-US" dirty="0" smtClean="0"/>
              <a:t>1 &amp; 2: One concept</a:t>
            </a:r>
          </a:p>
          <a:p>
            <a:pPr lvl="1"/>
            <a:r>
              <a:rPr lang="en-US" dirty="0" smtClean="0"/>
              <a:t>3, 4 &amp; 5: Two concepts</a:t>
            </a:r>
          </a:p>
          <a:p>
            <a:pPr lvl="1"/>
            <a:r>
              <a:rPr lang="en-US" dirty="0" smtClean="0"/>
              <a:t>6 &amp; 7: Three concepts</a:t>
            </a:r>
          </a:p>
          <a:p>
            <a:r>
              <a:rPr lang="en-US" dirty="0" smtClean="0"/>
              <a:t>Average time spent by students: 40 min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80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Mid-term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298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Mid-term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concept problem score &gt; Two/Three concept problem score</a:t>
            </a:r>
          </a:p>
          <a:p>
            <a:r>
              <a:rPr lang="en-US" dirty="0" smtClean="0"/>
              <a:t>Delayed test scores went up or down by 1 for most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19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Final – </a:t>
            </a:r>
            <a:br>
              <a:rPr lang="en-US" dirty="0" smtClean="0"/>
            </a:br>
            <a:r>
              <a:rPr lang="en-US" dirty="0" smtClean="0"/>
              <a:t>Parameter Passing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problems</a:t>
            </a:r>
          </a:p>
          <a:p>
            <a:r>
              <a:rPr lang="en-US" dirty="0" smtClean="0"/>
              <a:t>Students asked to:</a:t>
            </a:r>
          </a:p>
          <a:p>
            <a:pPr lvl="1"/>
            <a:r>
              <a:rPr lang="en-US" dirty="0" smtClean="0"/>
              <a:t>Identify parameter modes</a:t>
            </a:r>
          </a:p>
          <a:p>
            <a:pPr lvl="1"/>
            <a:r>
              <a:rPr lang="en-US" dirty="0" smtClean="0"/>
              <a:t>Write </a:t>
            </a:r>
            <a:r>
              <a:rPr lang="en-US" i="1" dirty="0" smtClean="0"/>
              <a:t>ensures</a:t>
            </a:r>
            <a:r>
              <a:rPr lang="en-US" dirty="0" smtClean="0"/>
              <a:t> and </a:t>
            </a:r>
            <a:r>
              <a:rPr lang="en-US" i="1" dirty="0" smtClean="0"/>
              <a:t>requires </a:t>
            </a:r>
            <a:r>
              <a:rPr lang="en-US" dirty="0" smtClean="0"/>
              <a:t>clauses</a:t>
            </a:r>
          </a:p>
          <a:p>
            <a:r>
              <a:rPr lang="en-US" dirty="0" smtClean="0"/>
              <a:t>Average time spent by students: 41.43 min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103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276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 modes were easy except:</a:t>
            </a:r>
          </a:p>
          <a:p>
            <a:pPr lvl="1"/>
            <a:r>
              <a:rPr lang="en-US" i="1" dirty="0" smtClean="0"/>
              <a:t>Clears</a:t>
            </a:r>
            <a:r>
              <a:rPr lang="en-US" dirty="0" smtClean="0"/>
              <a:t> – no one got it</a:t>
            </a:r>
          </a:p>
          <a:p>
            <a:pPr lvl="1"/>
            <a:r>
              <a:rPr lang="en-US" i="1" dirty="0" smtClean="0"/>
              <a:t>Replaces</a:t>
            </a:r>
            <a:r>
              <a:rPr lang="en-US" dirty="0" smtClean="0"/>
              <a:t> – Only 25% got it</a:t>
            </a:r>
          </a:p>
          <a:p>
            <a:r>
              <a:rPr lang="en-US" i="1" dirty="0" smtClean="0"/>
              <a:t>Ensures/Requires </a:t>
            </a:r>
            <a:r>
              <a:rPr lang="en-US" dirty="0" smtClean="0"/>
              <a:t>clauses: </a:t>
            </a:r>
          </a:p>
          <a:p>
            <a:pPr lvl="1"/>
            <a:r>
              <a:rPr lang="en-US" dirty="0" smtClean="0"/>
              <a:t>Score dropped dramatically if answer contained more than one part</a:t>
            </a:r>
          </a:p>
          <a:p>
            <a:pPr lvl="1"/>
            <a:r>
              <a:rPr lang="en-US" dirty="0" smtClean="0"/>
              <a:t>May be provide a hint about the multi-part nature?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95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525</TotalTime>
  <Words>218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Teaching Mathematical Reasoning across the Curriculum</vt:lpstr>
      <vt:lpstr>Course:  Comparative Programming Languages</vt:lpstr>
      <vt:lpstr>Mechanism:  Course Enrichment Component</vt:lpstr>
      <vt:lpstr>Mid-term – String Theory</vt:lpstr>
      <vt:lpstr>Mid-term Results</vt:lpstr>
      <vt:lpstr>Mid-term Results</vt:lpstr>
      <vt:lpstr>Final –  Parameter Passing Mechanisms</vt:lpstr>
      <vt:lpstr>Final Results</vt:lpstr>
      <vt:lpstr>Final Results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Mathematical Reasoning across the Curriculum</dc:title>
  <dc:creator>amruth</dc:creator>
  <cp:lastModifiedBy>amruth</cp:lastModifiedBy>
  <cp:revision>12</cp:revision>
  <dcterms:created xsi:type="dcterms:W3CDTF">2012-03-02T04:51:05Z</dcterms:created>
  <dcterms:modified xsi:type="dcterms:W3CDTF">2012-03-02T13:36:33Z</dcterms:modified>
</cp:coreProperties>
</file>