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65" r:id="rId1"/>
  </p:sldMasterIdLst>
  <p:notesMasterIdLst>
    <p:notesMasterId r:id="rId12"/>
  </p:notesMasterIdLst>
  <p:handoutMasterIdLst>
    <p:handoutMasterId r:id="rId13"/>
  </p:handoutMasterIdLst>
  <p:sldIdLst>
    <p:sldId id="272" r:id="rId2"/>
    <p:sldId id="282" r:id="rId3"/>
    <p:sldId id="283" r:id="rId4"/>
    <p:sldId id="284" r:id="rId5"/>
    <p:sldId id="285" r:id="rId6"/>
    <p:sldId id="287" r:id="rId7"/>
    <p:sldId id="286" r:id="rId8"/>
    <p:sldId id="288" r:id="rId9"/>
    <p:sldId id="289" r:id="rId10"/>
    <p:sldId id="290" r:id="rId11"/>
  </p:sldIdLst>
  <p:sldSz cx="9144000" cy="6096000"/>
  <p:notesSz cx="7010400" cy="9296400"/>
  <p:kinsoku lang="ja-JP" invalStChars="、。，．・：；？！゛゜ヽヾゝゞ々ー’”）〕］｝〉》」』】°‰′″℃￠％ぁぃぅぇぉっゃゅょゎァィゥェォッャュョヮヵヶ!%),.:;?]}｡｣､･ｧｨｩｪｫｬｭｮｯｰﾞﾟ" invalEndChars="‘“（〔［｛〈《「『【￥＄$([\{｢￡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chemeClr val="tx1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0000"/>
    <a:srgbClr val="D1039B"/>
    <a:srgbClr val="AD278D"/>
    <a:srgbClr val="8C4881"/>
    <a:srgbClr val="FF6699"/>
    <a:srgbClr val="D7FA7E"/>
    <a:srgbClr val="96E3FE"/>
    <a:srgbClr val="FFFFCC"/>
    <a:srgbClr val="9900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5" autoAdjust="0"/>
    <p:restoredTop sz="91960" autoAdjust="0"/>
  </p:normalViewPr>
  <p:slideViewPr>
    <p:cSldViewPr snapToGrid="0">
      <p:cViewPr varScale="1">
        <p:scale>
          <a:sx n="117" d="100"/>
          <a:sy n="117" d="100"/>
        </p:scale>
        <p:origin x="-828" y="-108"/>
      </p:cViewPr>
      <p:guideLst>
        <p:guide orient="horz" pos="19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5216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99447843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208088" y="798513"/>
            <a:ext cx="4606925" cy="307181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xmlns="" val="98858639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lnSpc>
        <a:spcPct val="90000"/>
      </a:lnSpc>
      <a:spcBef>
        <a:spcPct val="40000"/>
      </a:spcBef>
      <a:spcAft>
        <a:spcPct val="0"/>
      </a:spcAft>
      <a:defRPr sz="1200" kern="1200">
        <a:solidFill>
          <a:schemeClr val="tx1"/>
        </a:solidFill>
        <a:latin typeface="Helvetica" pitchFamily="34" charset="0"/>
        <a:ea typeface="+mn-ea"/>
        <a:cs typeface="+mn-cs"/>
      </a:defRPr>
    </a:lvl1pPr>
    <a:lvl2pPr marL="457200" algn="l" rtl="0" eaLnBrk="0" fontAlgn="base" hangingPunct="0">
      <a:lnSpc>
        <a:spcPct val="90000"/>
      </a:lnSpc>
      <a:spcBef>
        <a:spcPct val="40000"/>
      </a:spcBef>
      <a:spcAft>
        <a:spcPct val="0"/>
      </a:spcAft>
      <a:defRPr sz="1200" kern="1200">
        <a:solidFill>
          <a:schemeClr val="tx1"/>
        </a:solidFill>
        <a:latin typeface="Helvetica" pitchFamily="34" charset="0"/>
        <a:ea typeface="+mn-ea"/>
        <a:cs typeface="+mn-cs"/>
      </a:defRPr>
    </a:lvl2pPr>
    <a:lvl3pPr marL="914400" algn="l" rtl="0" eaLnBrk="0" fontAlgn="base" hangingPunct="0">
      <a:lnSpc>
        <a:spcPct val="90000"/>
      </a:lnSpc>
      <a:spcBef>
        <a:spcPct val="40000"/>
      </a:spcBef>
      <a:spcAft>
        <a:spcPct val="0"/>
      </a:spcAft>
      <a:defRPr sz="1200" kern="1200">
        <a:solidFill>
          <a:schemeClr val="tx1"/>
        </a:solidFill>
        <a:latin typeface="Helvetica" pitchFamily="34" charset="0"/>
        <a:ea typeface="+mn-ea"/>
        <a:cs typeface="+mn-cs"/>
      </a:defRPr>
    </a:lvl3pPr>
    <a:lvl4pPr marL="1371600" algn="l" rtl="0" eaLnBrk="0" fontAlgn="base" hangingPunct="0">
      <a:lnSpc>
        <a:spcPct val="90000"/>
      </a:lnSpc>
      <a:spcBef>
        <a:spcPct val="40000"/>
      </a:spcBef>
      <a:spcAft>
        <a:spcPct val="0"/>
      </a:spcAft>
      <a:defRPr sz="1200" kern="1200">
        <a:solidFill>
          <a:schemeClr val="tx1"/>
        </a:solidFill>
        <a:latin typeface="Helvetica" pitchFamily="34" charset="0"/>
        <a:ea typeface="+mn-ea"/>
        <a:cs typeface="+mn-cs"/>
      </a:defRPr>
    </a:lvl4pPr>
    <a:lvl5pPr marL="1828800" algn="l" rtl="0" eaLnBrk="0" fontAlgn="base" hangingPunct="0">
      <a:lnSpc>
        <a:spcPct val="90000"/>
      </a:lnSpc>
      <a:spcBef>
        <a:spcPct val="40000"/>
      </a:spcBef>
      <a:spcAft>
        <a:spcPct val="0"/>
      </a:spcAft>
      <a:defRPr sz="1200" kern="1200">
        <a:solidFill>
          <a:schemeClr val="tx1"/>
        </a:solidFill>
        <a:latin typeface="Helvetica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701675" y="4416425"/>
            <a:ext cx="5607050" cy="4183063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635588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490133"/>
            <a:ext cx="7772400" cy="1625600"/>
          </a:xfrm>
        </p:spPr>
        <p:txBody>
          <a:bodyPr/>
          <a:lstStyle>
            <a:lvl1pPr>
              <a:defRPr>
                <a:solidFill>
                  <a:schemeClr val="tx1"/>
                </a:solidFill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454400"/>
            <a:ext cx="6400800" cy="1557867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0244" name="Rectangle 4"/>
          <p:cNvSpPr>
            <a:spLocks noGrp="1" noChangeArrowheads="1"/>
          </p:cNvSpPr>
          <p:nvPr>
            <p:ph type="dt" sz="quarter" idx="2"/>
          </p:nvPr>
        </p:nvSpPr>
        <p:spPr>
          <a:xfrm>
            <a:off x="457200" y="5551311"/>
            <a:ext cx="2133600" cy="423333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0245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5672666"/>
            <a:ext cx="2895600" cy="475488"/>
          </a:xfrm>
        </p:spPr>
        <p:txBody>
          <a:bodyPr/>
          <a:lstStyle>
            <a:lvl1pPr algn="ctr">
              <a:defRPr>
                <a:solidFill>
                  <a:schemeClr val="tx1"/>
                </a:solidFill>
                <a:effectLst/>
              </a:defRPr>
            </a:lvl1pPr>
          </a:lstStyle>
          <a:p>
            <a:r>
              <a:rPr lang="en-US" smtClean="0"/>
              <a:t>CS 315                                                                             Spring 2011</a:t>
            </a:r>
            <a:endParaRPr lang="en-US" dirty="0"/>
          </a:p>
        </p:txBody>
      </p:sp>
      <p:sp>
        <p:nvSpPr>
          <p:cNvPr id="10246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43675" y="5672667"/>
            <a:ext cx="2133600" cy="423333"/>
          </a:xfrm>
        </p:spPr>
        <p:txBody>
          <a:bodyPr/>
          <a:lstStyle>
            <a:lvl1pPr>
              <a:defRPr>
                <a:solidFill>
                  <a:schemeClr val="tx1"/>
                </a:solidFill>
                <a:effectLst/>
              </a:defRPr>
            </a:lvl1pPr>
          </a:lstStyle>
          <a:p>
            <a:fld id="{17BC8824-5969-4B4B-8CE2-CFB2F18AFF74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CS 315                                                                             Spring 2011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E7DAC45-7469-4892-B072-E5F8CE76835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35467"/>
            <a:ext cx="2057400" cy="562186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35467"/>
            <a:ext cx="6019800" cy="562186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CS 315                                                                             Spring 2011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6AEBF46-1C0E-4AA2-9FEB-AF6D8F21DAA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52600" y="474134"/>
            <a:ext cx="5867400" cy="880533"/>
          </a:xfrm>
          <a:effectLst>
            <a:outerShdw dist="107763" sx="1000" sy="1000" algn="ctr" rotWithShape="0">
              <a:srgbClr val="790015"/>
            </a:outerShdw>
          </a:effectLst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995364" y="1557867"/>
            <a:ext cx="3481387" cy="366324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557867"/>
            <a:ext cx="3481388" cy="366324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1831645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060099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88521"/>
            <a:ext cx="8229600" cy="4868812"/>
          </a:xfrm>
        </p:spPr>
        <p:txBody>
          <a:bodyPr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ffectLst/>
              </a:defRPr>
            </a:lvl1pPr>
          </a:lstStyle>
          <a:p>
            <a:r>
              <a:rPr lang="en-US" smtClean="0"/>
              <a:t>CS 315                                                                             Spring 2011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effectLst/>
              </a:defRPr>
            </a:lvl1pPr>
          </a:lstStyle>
          <a:p>
            <a:fld id="{C43A528E-FDEF-49AA-A19C-D4FF997D1413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917245"/>
            <a:ext cx="7772400" cy="1210733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583745"/>
            <a:ext cx="7772400" cy="13335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CS 315                                                                             Spring 2011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ED48117-FD86-4971-8660-227360399B1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12800"/>
            <a:ext cx="4038600" cy="494453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12800"/>
            <a:ext cx="4038600" cy="494453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CS 315                                                                             Spring 2011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68434F-D431-4205-B84D-94FE201687B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44123"/>
            <a:ext cx="8229600" cy="1016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364545"/>
            <a:ext cx="4040188" cy="56867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933222"/>
            <a:ext cx="4040188" cy="351225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364545"/>
            <a:ext cx="4041775" cy="56867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933222"/>
            <a:ext cx="4041775" cy="351225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CS 315                                                                             Spring 2011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FDCB24C-EF16-44E0-B00E-90DE3F49C9C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CS 315                                                                             Spring 2011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96A70014-AB19-4F97-A44B-E74132E3E87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CS 315                                                                             Spring 2011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7872599-8D4D-45E0-A1E9-D4E33461241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42711"/>
            <a:ext cx="3008313" cy="1032933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42712"/>
            <a:ext cx="5111750" cy="520276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275645"/>
            <a:ext cx="3008313" cy="416983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CS 315                                                                             Spring 2011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05EC993-92BF-4E60-A390-4C9BD39844F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267200"/>
            <a:ext cx="5486400" cy="5037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544689"/>
            <a:ext cx="5486400" cy="3657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770967"/>
            <a:ext cx="5486400" cy="71543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CS 315                                                                             Spring 2011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390F09-EDD1-444F-ACF9-E15B04522BF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35467"/>
            <a:ext cx="8229600" cy="5418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smtClean="0"/>
              <a:t>Click to edit Master title style</a:t>
            </a:r>
            <a:endParaRPr lang="en-US" dirty="0" smtClean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812800"/>
            <a:ext cx="8229600" cy="49445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5672667"/>
            <a:ext cx="2133600" cy="423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spcBef>
                <a:spcPct val="0"/>
              </a:spcBef>
              <a:defRPr sz="1400" b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5672666"/>
            <a:ext cx="2895600" cy="475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defRPr sz="1400" b="0" baseline="0">
                <a:solidFill>
                  <a:schemeClr val="tx1"/>
                </a:solidFill>
                <a:effectLst/>
              </a:defRPr>
            </a:lvl1pPr>
          </a:lstStyle>
          <a:p>
            <a:r>
              <a:rPr lang="en-US" smtClean="0"/>
              <a:t>CS 315                                                                             Spring 2011</a:t>
            </a:r>
            <a:endParaRPr lang="en-US" dirty="0"/>
          </a:p>
        </p:txBody>
      </p:sp>
      <p:sp>
        <p:nvSpPr>
          <p:cNvPr id="922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5672667"/>
            <a:ext cx="2133600" cy="423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spcBef>
                <a:spcPct val="0"/>
              </a:spcBef>
              <a:defRPr sz="1400" b="0">
                <a:effectLst/>
              </a:defRPr>
            </a:lvl1pPr>
          </a:lstStyle>
          <a:p>
            <a:fld id="{2179D3E0-C87D-4297-934F-F66F94FD911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223" name="Line 7"/>
          <p:cNvSpPr>
            <a:spLocks noChangeShapeType="1"/>
          </p:cNvSpPr>
          <p:nvPr/>
        </p:nvSpPr>
        <p:spPr bwMode="auto">
          <a:xfrm>
            <a:off x="0" y="5689600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9225" name="Line 9"/>
          <p:cNvSpPr>
            <a:spLocks noChangeShapeType="1"/>
          </p:cNvSpPr>
          <p:nvPr/>
        </p:nvSpPr>
        <p:spPr bwMode="auto">
          <a:xfrm>
            <a:off x="0" y="812800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pic>
        <p:nvPicPr>
          <p:cNvPr id="10" name="Picture 10" descr="C:\Documents and Settings\carver\My Documents\Alabama\Courses\UA_Logo.gif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7715250" y="67734"/>
            <a:ext cx="1428750" cy="63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dk2" tx1="lt1" bg2="dk1" tx2="lt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9" r:id="rId4"/>
    <p:sldLayoutId id="2147483670" r:id="rId5"/>
    <p:sldLayoutId id="2147483671" r:id="rId6"/>
    <p:sldLayoutId id="2147483672" r:id="rId7"/>
    <p:sldLayoutId id="2147483673" r:id="rId8"/>
    <p:sldLayoutId id="2147483674" r:id="rId9"/>
    <p:sldLayoutId id="2147483675" r:id="rId10"/>
    <p:sldLayoutId id="2147483676" r:id="rId11"/>
    <p:sldLayoutId id="2147483677" r:id="rId12"/>
    <p:sldLayoutId id="2147483678" r:id="rId13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 build="p">
        <p:tmplLst>
          <p:tmpl lvl="1">
            <p:tnLst>
              <p:par>
                <p:cTn presetID="1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2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2">
            <p:tnLst>
              <p:par>
                <p:cTn presetID="1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2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3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2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4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2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5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2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</p:tmplLst>
      </p:bldP>
    </p:bldLst>
  </p:timing>
  <p:hf hd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3200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000000"/>
          </a:solidFill>
          <a:effectLst>
            <a:outerShdw blurRad="38100" dist="38100" dir="2700000" algn="tl">
              <a:srgbClr val="FFFFFF"/>
            </a:outerShdw>
          </a:effectLst>
          <a:latin typeface="Tahoma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000000"/>
          </a:solidFill>
          <a:effectLst>
            <a:outerShdw blurRad="38100" dist="38100" dir="2700000" algn="tl">
              <a:srgbClr val="FFFFFF"/>
            </a:outerShdw>
          </a:effectLst>
          <a:latin typeface="Tahoma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000000"/>
          </a:solidFill>
          <a:effectLst>
            <a:outerShdw blurRad="38100" dist="38100" dir="2700000" algn="tl">
              <a:srgbClr val="FFFFFF"/>
            </a:outerShdw>
          </a:effectLst>
          <a:latin typeface="Tahoma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000000"/>
          </a:solidFill>
          <a:effectLst>
            <a:outerShdw blurRad="38100" dist="38100" dir="2700000" algn="tl">
              <a:srgbClr val="FFFFFF"/>
            </a:outerShdw>
          </a:effectLst>
          <a:latin typeface="Tahoma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000000"/>
          </a:solidFill>
          <a:effectLst>
            <a:outerShdw blurRad="38100" dist="38100" dir="2700000" algn="tl">
              <a:srgbClr val="FFFFFF"/>
            </a:outerShdw>
          </a:effectLst>
          <a:latin typeface="Tahoma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000000"/>
          </a:solidFill>
          <a:effectLst>
            <a:outerShdw blurRad="38100" dist="38100" dir="2700000" algn="tl">
              <a:srgbClr val="FFFFFF"/>
            </a:outerShdw>
          </a:effectLst>
          <a:latin typeface="Tahoma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000000"/>
          </a:solidFill>
          <a:effectLst>
            <a:outerShdw blurRad="38100" dist="38100" dir="2700000" algn="tl">
              <a:srgbClr val="FFFFFF"/>
            </a:outerShdw>
          </a:effectLst>
          <a:latin typeface="Tahoma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000000"/>
          </a:solidFill>
          <a:effectLst>
            <a:outerShdw blurRad="38100" dist="38100" dir="2700000" algn="tl">
              <a:srgbClr val="FFFFFF"/>
            </a:outerShdw>
          </a:effectLst>
          <a:latin typeface="Tahoma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n"/>
        <a:defRPr sz="3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n"/>
        <a:defRPr sz="2800" baseline="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n"/>
        <a:defRPr sz="2400" baseline="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n"/>
        <a:defRPr sz="2000" baseline="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n"/>
        <a:defRPr sz="2000" baseline="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rgbClr val="000000"/>
        </a:buClr>
        <a:buSzPct val="65000"/>
        <a:buFont typeface="Wingdings" pitchFamily="2" charset="2"/>
        <a:buChar char="n"/>
        <a:defRPr sz="2000">
          <a:solidFill>
            <a:srgbClr val="000000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rgbClr val="000000"/>
        </a:buClr>
        <a:buSzPct val="65000"/>
        <a:buFont typeface="Wingdings" pitchFamily="2" charset="2"/>
        <a:buChar char="n"/>
        <a:defRPr sz="2000">
          <a:solidFill>
            <a:srgbClr val="000000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rgbClr val="000000"/>
        </a:buClr>
        <a:buSzPct val="65000"/>
        <a:buFont typeface="Wingdings" pitchFamily="2" charset="2"/>
        <a:buChar char="n"/>
        <a:defRPr sz="2000">
          <a:solidFill>
            <a:srgbClr val="000000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rgbClr val="000000"/>
        </a:buClr>
        <a:buSzPct val="65000"/>
        <a:buFont typeface="Wingdings" pitchFamily="2" charset="2"/>
        <a:buChar char="n"/>
        <a:defRPr sz="2000">
          <a:solidFill>
            <a:srgbClr val="000000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/>
          <p:cNvSpPr>
            <a:spLocks noGrp="1"/>
          </p:cNvSpPr>
          <p:nvPr>
            <p:ph type="subTitle" sz="quarter" idx="1"/>
          </p:nvPr>
        </p:nvSpPr>
        <p:spPr>
          <a:xfrm>
            <a:off x="1347537" y="4087228"/>
            <a:ext cx="6400800" cy="1249892"/>
          </a:xfrm>
        </p:spPr>
        <p:txBody>
          <a:bodyPr/>
          <a:lstStyle/>
          <a:p>
            <a:r>
              <a:rPr lang="en-US" sz="2800" dirty="0" smtClean="0"/>
              <a:t>Jeff Carver</a:t>
            </a:r>
            <a:endParaRPr lang="en-US" sz="2800" dirty="0" smtClean="0"/>
          </a:p>
        </p:txBody>
      </p:sp>
      <p:sp>
        <p:nvSpPr>
          <p:cNvPr id="6" name="Title 5"/>
          <p:cNvSpPr>
            <a:spLocks noGrp="1"/>
          </p:cNvSpPr>
          <p:nvPr>
            <p:ph type="ctrTitle" sz="quarter"/>
          </p:nvPr>
        </p:nvSpPr>
        <p:spPr>
          <a:xfrm>
            <a:off x="685800" y="1490133"/>
            <a:ext cx="7772400" cy="2239656"/>
          </a:xfrm>
        </p:spPr>
        <p:txBody>
          <a:bodyPr>
            <a:normAutofit/>
          </a:bodyPr>
          <a:lstStyle/>
          <a:p>
            <a:r>
              <a:rPr lang="en-US" dirty="0" smtClean="0"/>
              <a:t>Mathematical Reasoning Across the Curriculum: Software Engineering</a:t>
            </a:r>
            <a:endParaRPr lang="en-US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CS 315                                                                             Spring 2011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7BC8824-5969-4B4B-8CE2-CFB2F18AFF74}" type="slidenum">
              <a:rPr lang="en-US" smtClean="0"/>
              <a:pPr/>
              <a:t>1</a:t>
            </a:fld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721178" y="5239266"/>
            <a:ext cx="356219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Adapted from slides provided by Jason </a:t>
            </a:r>
            <a:r>
              <a:rPr lang="en-US" sz="1200" dirty="0" err="1" smtClean="0"/>
              <a:t>Hallstrom</a:t>
            </a:r>
            <a:r>
              <a:rPr lang="en-US" sz="1200" dirty="0" smtClean="0"/>
              <a:t> </a:t>
            </a:r>
          </a:p>
          <a:p>
            <a:r>
              <a:rPr lang="en-US" sz="1200" dirty="0" smtClean="0"/>
              <a:t>and Murali Sitaraman (Clemson)</a:t>
            </a:r>
            <a:endParaRPr lang="en-US" sz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Web Interface Help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Click the Help tab on the right top corner</a:t>
            </a:r>
          </a:p>
          <a:p>
            <a:r>
              <a:rPr lang="en-US" dirty="0" smtClean="0"/>
              <a:t>You should see </a:t>
            </a:r>
            <a:r>
              <a:rPr lang="en-US" dirty="0" err="1" smtClean="0"/>
              <a:t>Screencasts</a:t>
            </a:r>
            <a:r>
              <a:rPr lang="en-US" dirty="0" smtClean="0"/>
              <a:t>.  They illustrate “how to” for various web interface activities; more use cases continue to be added.</a:t>
            </a:r>
          </a:p>
          <a:p>
            <a:r>
              <a:rPr lang="en-US" dirty="0" smtClean="0"/>
              <a:t>You should see Tutorials.  The help learn specific principles; more tutorials are under development.</a:t>
            </a:r>
          </a:p>
          <a:p>
            <a:pPr>
              <a:buNone/>
            </a:pP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CS 315                                                                             Spring 2011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3A528E-FDEF-49AA-A19C-D4FF997D1413}" type="slidenum">
              <a:rPr lang="en-US" smtClean="0"/>
              <a:pPr/>
              <a:t>10</a:t>
            </a:fld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Web Interface Demo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Google “</a:t>
            </a:r>
            <a:r>
              <a:rPr lang="en-US" dirty="0" err="1" smtClean="0"/>
              <a:t>clemson</a:t>
            </a:r>
            <a:r>
              <a:rPr lang="en-US" dirty="0" smtClean="0"/>
              <a:t> resolve”</a:t>
            </a:r>
          </a:p>
          <a:p>
            <a:endParaRPr lang="en-US" dirty="0"/>
          </a:p>
          <a:p>
            <a:r>
              <a:rPr lang="en-US" dirty="0" smtClean="0"/>
              <a:t>Click on the Web Interface Link</a:t>
            </a:r>
          </a:p>
          <a:p>
            <a:endParaRPr lang="en-US" dirty="0"/>
          </a:p>
          <a:p>
            <a:r>
              <a:rPr lang="en-US" dirty="0" smtClean="0"/>
              <a:t>Select </a:t>
            </a:r>
            <a:r>
              <a:rPr lang="en-US" dirty="0" err="1" smtClean="0">
                <a:solidFill>
                  <a:srgbClr val="FFFF00"/>
                </a:solidFill>
              </a:rPr>
              <a:t>Stack_Template</a:t>
            </a:r>
            <a:r>
              <a:rPr lang="en-US" dirty="0" smtClean="0"/>
              <a:t> under </a:t>
            </a:r>
            <a:r>
              <a:rPr lang="en-US" dirty="0" smtClean="0">
                <a:solidFill>
                  <a:srgbClr val="FFFF00"/>
                </a:solidFill>
              </a:rPr>
              <a:t>Concepts</a:t>
            </a:r>
          </a:p>
          <a:p>
            <a:endParaRPr lang="en-US" dirty="0"/>
          </a:p>
          <a:p>
            <a:r>
              <a:rPr lang="en-US" dirty="0" smtClean="0"/>
              <a:t>Select </a:t>
            </a:r>
            <a:r>
              <a:rPr lang="en-US" dirty="0" err="1" smtClean="0">
                <a:solidFill>
                  <a:srgbClr val="FFFF00"/>
                </a:solidFill>
              </a:rPr>
              <a:t>Do_Nothing_Capability</a:t>
            </a:r>
            <a:r>
              <a:rPr lang="en-US" dirty="0" smtClean="0"/>
              <a:t> under the Tab </a:t>
            </a:r>
            <a:r>
              <a:rPr lang="en-US" dirty="0" smtClean="0">
                <a:solidFill>
                  <a:srgbClr val="FFFF00"/>
                </a:solidFill>
              </a:rPr>
              <a:t>Enhancements</a:t>
            </a:r>
          </a:p>
          <a:p>
            <a:endParaRPr lang="en-US" dirty="0"/>
          </a:p>
          <a:p>
            <a:r>
              <a:rPr lang="en-US" dirty="0" smtClean="0"/>
              <a:t>Select </a:t>
            </a:r>
            <a:r>
              <a:rPr lang="en-US" dirty="0" err="1" smtClean="0">
                <a:solidFill>
                  <a:srgbClr val="FFFF00"/>
                </a:solidFill>
              </a:rPr>
              <a:t>Do_Nothing_Realiz</a:t>
            </a:r>
            <a:r>
              <a:rPr lang="en-US" dirty="0" smtClean="0"/>
              <a:t> under the Tab </a:t>
            </a:r>
            <a:r>
              <a:rPr lang="en-US" dirty="0" smtClean="0">
                <a:solidFill>
                  <a:srgbClr val="FFFF00"/>
                </a:solidFill>
              </a:rPr>
              <a:t>Enhancement Realizations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CS 315                                                                             Spring 2011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3A528E-FDEF-49AA-A19C-D4FF997D1413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45461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Web Interface Demo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 smtClean="0"/>
              <a:t>Click on the Generate VCs Tab</a:t>
            </a:r>
          </a:p>
          <a:p>
            <a:pPr lvl="1"/>
            <a:r>
              <a:rPr lang="en-US" dirty="0" smtClean="0"/>
              <a:t>You should see 3 VCs.</a:t>
            </a:r>
          </a:p>
          <a:p>
            <a:endParaRPr lang="en-US" dirty="0"/>
          </a:p>
          <a:p>
            <a:r>
              <a:rPr lang="en-US" dirty="0" smtClean="0"/>
              <a:t>See if you can prove the goals from the givens! It should be easy …</a:t>
            </a:r>
          </a:p>
          <a:p>
            <a:endParaRPr lang="en-US" dirty="0"/>
          </a:p>
          <a:p>
            <a:r>
              <a:rPr lang="en-US" dirty="0" smtClean="0"/>
              <a:t>Note #1: The VC generation process minimize the needs for new names such as s1, s2, s3, etc., so there are fewer names</a:t>
            </a:r>
          </a:p>
          <a:p>
            <a:endParaRPr lang="en-US" dirty="0"/>
          </a:p>
          <a:p>
            <a:r>
              <a:rPr lang="en-US" dirty="0" smtClean="0"/>
              <a:t>Note #2: VC generator uses s’, s’’, etc., instead of s1, s2, etc.  Also don’t assume that s1 corresponds to s’, etc.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CS 315                                                                             Spring 2011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3A528E-FDEF-49AA-A19C-D4FF997D1413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032179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 Second Web Interface Demo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Select </a:t>
            </a:r>
            <a:r>
              <a:rPr lang="en-US" dirty="0" err="1" smtClean="0">
                <a:solidFill>
                  <a:srgbClr val="FFFF00"/>
                </a:solidFill>
              </a:rPr>
              <a:t>Queue_Template</a:t>
            </a:r>
            <a:r>
              <a:rPr lang="en-US" dirty="0" smtClean="0"/>
              <a:t> under </a:t>
            </a:r>
            <a:r>
              <a:rPr lang="en-US" dirty="0" smtClean="0">
                <a:solidFill>
                  <a:srgbClr val="FFFF00"/>
                </a:solidFill>
              </a:rPr>
              <a:t>Concepts</a:t>
            </a:r>
          </a:p>
          <a:p>
            <a:endParaRPr lang="en-US" dirty="0"/>
          </a:p>
          <a:p>
            <a:r>
              <a:rPr lang="en-US" dirty="0" smtClean="0"/>
              <a:t>Notice that queues also happen to be modeled using mathematical strings</a:t>
            </a:r>
          </a:p>
          <a:p>
            <a:pPr lvl="1"/>
            <a:r>
              <a:rPr lang="en-US" dirty="0" smtClean="0"/>
              <a:t>How does the specification of </a:t>
            </a:r>
            <a:r>
              <a:rPr lang="en-US" dirty="0" err="1" smtClean="0">
                <a:solidFill>
                  <a:srgbClr val="FFFF00"/>
                </a:solidFill>
              </a:rPr>
              <a:t>Enqueue</a:t>
            </a:r>
            <a:r>
              <a:rPr lang="en-US" dirty="0" smtClean="0">
                <a:solidFill>
                  <a:srgbClr val="FFFF00"/>
                </a:solidFill>
              </a:rPr>
              <a:t> </a:t>
            </a:r>
            <a:r>
              <a:rPr lang="en-US" dirty="0" smtClean="0"/>
              <a:t>differ from </a:t>
            </a:r>
            <a:r>
              <a:rPr lang="en-US" dirty="0" smtClean="0">
                <a:solidFill>
                  <a:srgbClr val="FFFF00"/>
                </a:solidFill>
              </a:rPr>
              <a:t>Push</a:t>
            </a:r>
            <a:r>
              <a:rPr lang="en-US" dirty="0" smtClean="0"/>
              <a:t>, if any?</a:t>
            </a:r>
          </a:p>
          <a:p>
            <a:pPr lvl="1"/>
            <a:r>
              <a:rPr lang="en-US" dirty="0" smtClean="0"/>
              <a:t>How does the specification of </a:t>
            </a:r>
            <a:r>
              <a:rPr lang="en-US" dirty="0" err="1" smtClean="0">
                <a:solidFill>
                  <a:srgbClr val="FFFF00"/>
                </a:solidFill>
              </a:rPr>
              <a:t>Dequeue</a:t>
            </a:r>
            <a:r>
              <a:rPr lang="en-US" dirty="0" smtClean="0">
                <a:solidFill>
                  <a:srgbClr val="FFFF00"/>
                </a:solidFill>
              </a:rPr>
              <a:t> </a:t>
            </a:r>
            <a:r>
              <a:rPr lang="en-US" dirty="0" smtClean="0"/>
              <a:t>differ from </a:t>
            </a:r>
            <a:r>
              <a:rPr lang="en-US" dirty="0" smtClean="0">
                <a:solidFill>
                  <a:srgbClr val="FFFF00"/>
                </a:solidFill>
              </a:rPr>
              <a:t>Pop</a:t>
            </a:r>
            <a:r>
              <a:rPr lang="en-US" dirty="0" smtClean="0"/>
              <a:t>, if any?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CS 315                                                                             Spring 2011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3A528E-FDEF-49AA-A19C-D4FF997D1413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061550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 Second Web Interface Demo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dirty="0" smtClean="0"/>
              <a:t>Select </a:t>
            </a:r>
            <a:r>
              <a:rPr lang="en-US" dirty="0" err="1" smtClean="0">
                <a:solidFill>
                  <a:srgbClr val="FFFF00"/>
                </a:solidFill>
              </a:rPr>
              <a:t>Queue_Template</a:t>
            </a:r>
            <a:r>
              <a:rPr lang="en-US" dirty="0" smtClean="0">
                <a:solidFill>
                  <a:srgbClr val="FFFF00"/>
                </a:solidFill>
              </a:rPr>
              <a:t> </a:t>
            </a:r>
            <a:r>
              <a:rPr lang="en-US" dirty="0" smtClean="0"/>
              <a:t>under </a:t>
            </a:r>
            <a:r>
              <a:rPr lang="en-US" dirty="0" smtClean="0">
                <a:solidFill>
                  <a:srgbClr val="FFFF00"/>
                </a:solidFill>
              </a:rPr>
              <a:t>Concepts</a:t>
            </a:r>
          </a:p>
          <a:p>
            <a:endParaRPr lang="en-US" dirty="0" smtClean="0"/>
          </a:p>
          <a:p>
            <a:r>
              <a:rPr lang="en-US" dirty="0" smtClean="0"/>
              <a:t>Select </a:t>
            </a:r>
            <a:r>
              <a:rPr lang="en-US" dirty="0" err="1" smtClean="0">
                <a:solidFill>
                  <a:srgbClr val="FFFF00"/>
                </a:solidFill>
              </a:rPr>
              <a:t>Append_Capability</a:t>
            </a:r>
            <a:r>
              <a:rPr lang="en-US" dirty="0" smtClean="0"/>
              <a:t> under </a:t>
            </a:r>
            <a:r>
              <a:rPr lang="en-US" dirty="0" smtClean="0">
                <a:solidFill>
                  <a:srgbClr val="FFFF00"/>
                </a:solidFill>
              </a:rPr>
              <a:t>Enhancements</a:t>
            </a:r>
          </a:p>
          <a:p>
            <a:endParaRPr lang="en-US" dirty="0"/>
          </a:p>
          <a:p>
            <a:r>
              <a:rPr lang="en-US" dirty="0" smtClean="0"/>
              <a:t>Select </a:t>
            </a:r>
            <a:r>
              <a:rPr lang="en-US" dirty="0" err="1" smtClean="0">
                <a:solidFill>
                  <a:srgbClr val="FFFF00"/>
                </a:solidFill>
              </a:rPr>
              <a:t>Iterative_Realiz</a:t>
            </a:r>
            <a:r>
              <a:rPr lang="en-US" dirty="0" smtClean="0"/>
              <a:t> under </a:t>
            </a:r>
            <a:r>
              <a:rPr lang="en-US" dirty="0" smtClean="0">
                <a:solidFill>
                  <a:srgbClr val="FFFF00"/>
                </a:solidFill>
              </a:rPr>
              <a:t>Enhancement Realizations</a:t>
            </a:r>
          </a:p>
          <a:p>
            <a:endParaRPr lang="en-US" dirty="0">
              <a:solidFill>
                <a:srgbClr val="FFFF00"/>
              </a:solidFill>
            </a:endParaRPr>
          </a:p>
          <a:p>
            <a:r>
              <a:rPr lang="en-US" dirty="0" smtClean="0"/>
              <a:t>The loop is annotated with two assertions for verification</a:t>
            </a:r>
          </a:p>
          <a:p>
            <a:pPr lvl="1"/>
            <a:r>
              <a:rPr lang="en-US" dirty="0" smtClean="0"/>
              <a:t>An invariant (maintaining clause)</a:t>
            </a:r>
          </a:p>
          <a:p>
            <a:pPr lvl="1"/>
            <a:r>
              <a:rPr lang="en-US" dirty="0" smtClean="0"/>
              <a:t>A progress metric (decreasing clause)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CS 315                                                                             Spring 2011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3A528E-FDEF-49AA-A19C-D4FF997D1413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708631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 Second Web Interface Demo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Select </a:t>
            </a:r>
            <a:r>
              <a:rPr lang="en-US" dirty="0" err="1" smtClean="0">
                <a:solidFill>
                  <a:srgbClr val="FFFF00"/>
                </a:solidFill>
              </a:rPr>
              <a:t>Queue_Template</a:t>
            </a:r>
            <a:r>
              <a:rPr lang="en-US" dirty="0" smtClean="0">
                <a:solidFill>
                  <a:srgbClr val="FFFF00"/>
                </a:solidFill>
              </a:rPr>
              <a:t> </a:t>
            </a:r>
            <a:r>
              <a:rPr lang="en-US" dirty="0" smtClean="0"/>
              <a:t>under </a:t>
            </a:r>
            <a:r>
              <a:rPr lang="en-US" dirty="0" smtClean="0">
                <a:solidFill>
                  <a:srgbClr val="FFFF00"/>
                </a:solidFill>
              </a:rPr>
              <a:t>Concepts</a:t>
            </a:r>
          </a:p>
          <a:p>
            <a:endParaRPr lang="en-US" dirty="0" smtClean="0"/>
          </a:p>
          <a:p>
            <a:r>
              <a:rPr lang="en-US" dirty="0" smtClean="0"/>
              <a:t>Select </a:t>
            </a:r>
            <a:r>
              <a:rPr lang="en-US" dirty="0" err="1" smtClean="0">
                <a:solidFill>
                  <a:srgbClr val="FFFF00"/>
                </a:solidFill>
              </a:rPr>
              <a:t>Append_Capability</a:t>
            </a:r>
            <a:r>
              <a:rPr lang="en-US" dirty="0" smtClean="0"/>
              <a:t> under </a:t>
            </a:r>
            <a:r>
              <a:rPr lang="en-US" dirty="0" smtClean="0">
                <a:solidFill>
                  <a:srgbClr val="FFFF00"/>
                </a:solidFill>
              </a:rPr>
              <a:t>Enhancements</a:t>
            </a:r>
          </a:p>
          <a:p>
            <a:endParaRPr lang="en-US" dirty="0"/>
          </a:p>
          <a:p>
            <a:r>
              <a:rPr lang="en-US" dirty="0" smtClean="0"/>
              <a:t>Select </a:t>
            </a:r>
            <a:r>
              <a:rPr lang="en-US" dirty="0" err="1" smtClean="0">
                <a:solidFill>
                  <a:srgbClr val="FFFF00"/>
                </a:solidFill>
              </a:rPr>
              <a:t>Iterative_Realiz</a:t>
            </a:r>
            <a:r>
              <a:rPr lang="en-US" dirty="0" smtClean="0"/>
              <a:t> under </a:t>
            </a:r>
            <a:r>
              <a:rPr lang="en-US" dirty="0" smtClean="0">
                <a:solidFill>
                  <a:srgbClr val="FFFF00"/>
                </a:solidFill>
              </a:rPr>
              <a:t>Enhancement Realizations</a:t>
            </a:r>
          </a:p>
          <a:p>
            <a:endParaRPr lang="en-US" dirty="0">
              <a:solidFill>
                <a:srgbClr val="FFFF00"/>
              </a:solidFill>
            </a:endParaRPr>
          </a:p>
          <a:p>
            <a:r>
              <a:rPr lang="en-US" dirty="0" smtClean="0"/>
              <a:t>Click on Generate VCs</a:t>
            </a:r>
          </a:p>
          <a:p>
            <a:endParaRPr lang="en-US" dirty="0"/>
          </a:p>
          <a:p>
            <a:r>
              <a:rPr lang="en-US" dirty="0" smtClean="0"/>
              <a:t>Prove each VC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CS 315                                                                             Spring 2011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3A528E-FDEF-49AA-A19C-D4FF997D1413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178633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Wrong Code Demo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Go back to </a:t>
            </a:r>
            <a:r>
              <a:rPr lang="en-US" dirty="0" err="1" smtClean="0"/>
              <a:t>Recursive_Realiz</a:t>
            </a:r>
            <a:r>
              <a:rPr lang="en-US" dirty="0" smtClean="0"/>
              <a:t> by clicking on the RESOLVE tab to the left</a:t>
            </a:r>
          </a:p>
          <a:p>
            <a:endParaRPr lang="en-US" dirty="0"/>
          </a:p>
          <a:p>
            <a:r>
              <a:rPr lang="en-US" dirty="0" smtClean="0"/>
              <a:t>Click the Edit button</a:t>
            </a:r>
          </a:p>
          <a:p>
            <a:endParaRPr lang="en-US" dirty="0"/>
          </a:p>
          <a:p>
            <a:r>
              <a:rPr lang="en-US" dirty="0" smtClean="0"/>
              <a:t>Do each of the following and see if the VCs are provable in each case</a:t>
            </a:r>
          </a:p>
          <a:p>
            <a:pPr lvl="1"/>
            <a:r>
              <a:rPr lang="en-US" dirty="0" smtClean="0"/>
              <a:t>Comment out the </a:t>
            </a:r>
            <a:r>
              <a:rPr lang="en-US" dirty="0" err="1" smtClean="0"/>
              <a:t>Dequeue</a:t>
            </a:r>
            <a:r>
              <a:rPr lang="en-US" dirty="0" smtClean="0"/>
              <a:t> operation (</a:t>
            </a:r>
            <a:r>
              <a:rPr lang="en-US" smtClean="0"/>
              <a:t>use -- </a:t>
            </a:r>
            <a:r>
              <a:rPr lang="en-US" dirty="0" smtClean="0"/>
              <a:t>at the front of the line)</a:t>
            </a:r>
          </a:p>
          <a:p>
            <a:pPr lvl="1"/>
            <a:r>
              <a:rPr lang="en-US" dirty="0" smtClean="0"/>
              <a:t>Change the decreasing metric from |Q| to |P|; now our termination reason is wrong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CS 315                                                                             Spring 2011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3A528E-FDEF-49AA-A19C-D4FF997D1413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625567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Iterative Code Demo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/>
              <a:t>Select </a:t>
            </a:r>
            <a:r>
              <a:rPr lang="en-US" dirty="0" err="1">
                <a:solidFill>
                  <a:srgbClr val="FFFF00"/>
                </a:solidFill>
              </a:rPr>
              <a:t>Queue_Template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/>
              <a:t>under </a:t>
            </a:r>
            <a:r>
              <a:rPr lang="en-US" dirty="0">
                <a:solidFill>
                  <a:srgbClr val="FFFF00"/>
                </a:solidFill>
              </a:rPr>
              <a:t>Concepts</a:t>
            </a:r>
          </a:p>
          <a:p>
            <a:endParaRPr lang="en-US" dirty="0"/>
          </a:p>
          <a:p>
            <a:r>
              <a:rPr lang="en-US" dirty="0"/>
              <a:t>Select </a:t>
            </a:r>
            <a:r>
              <a:rPr lang="en-US" dirty="0" err="1">
                <a:solidFill>
                  <a:srgbClr val="FFFF00"/>
                </a:solidFill>
              </a:rPr>
              <a:t>Append_Capability</a:t>
            </a:r>
            <a:r>
              <a:rPr lang="en-US" dirty="0"/>
              <a:t> under </a:t>
            </a:r>
            <a:r>
              <a:rPr lang="en-US" dirty="0">
                <a:solidFill>
                  <a:srgbClr val="FFFF00"/>
                </a:solidFill>
              </a:rPr>
              <a:t>Enhancements</a:t>
            </a:r>
          </a:p>
          <a:p>
            <a:endParaRPr lang="en-US" dirty="0"/>
          </a:p>
          <a:p>
            <a:r>
              <a:rPr lang="en-US" dirty="0"/>
              <a:t>Select </a:t>
            </a:r>
            <a:r>
              <a:rPr lang="en-US" dirty="0" err="1">
                <a:solidFill>
                  <a:srgbClr val="FFFF00"/>
                </a:solidFill>
              </a:rPr>
              <a:t>Iterative_Realiz</a:t>
            </a:r>
            <a:r>
              <a:rPr lang="en-US" dirty="0"/>
              <a:t> under </a:t>
            </a:r>
            <a:r>
              <a:rPr lang="en-US" dirty="0">
                <a:solidFill>
                  <a:srgbClr val="FFFF00"/>
                </a:solidFill>
              </a:rPr>
              <a:t>Enhancement Realizations</a:t>
            </a:r>
          </a:p>
          <a:p>
            <a:pPr lvl="1"/>
            <a:r>
              <a:rPr lang="en-US" dirty="0" smtClean="0"/>
              <a:t>Loops are annotated with invariants, progress metrics</a:t>
            </a:r>
          </a:p>
          <a:p>
            <a:pPr lvl="1"/>
            <a:endParaRPr lang="en-US" dirty="0"/>
          </a:p>
          <a:p>
            <a:r>
              <a:rPr lang="en-US" dirty="0" smtClean="0"/>
              <a:t>Click on the Verify button</a:t>
            </a:r>
          </a:p>
          <a:p>
            <a:endParaRPr lang="en-US" dirty="0"/>
          </a:p>
          <a:p>
            <a:r>
              <a:rPr lang="en-US" dirty="0" smtClean="0"/>
              <a:t>The VCs here turn out to be </a:t>
            </a:r>
            <a:r>
              <a:rPr lang="en-US" smtClean="0"/>
              <a:t>provable automatically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CS 315                                                                             Spring 2011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3A528E-FDEF-49AA-A19C-D4FF997D1413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497007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Iterative Code Demo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/>
              <a:t>Select </a:t>
            </a:r>
            <a:r>
              <a:rPr lang="en-US" dirty="0" err="1">
                <a:solidFill>
                  <a:srgbClr val="FFFF00"/>
                </a:solidFill>
              </a:rPr>
              <a:t>Queue_Template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/>
              <a:t>under </a:t>
            </a:r>
            <a:r>
              <a:rPr lang="en-US" dirty="0">
                <a:solidFill>
                  <a:srgbClr val="FFFF00"/>
                </a:solidFill>
              </a:rPr>
              <a:t>Concepts</a:t>
            </a:r>
          </a:p>
          <a:p>
            <a:endParaRPr lang="en-US" dirty="0"/>
          </a:p>
          <a:p>
            <a:r>
              <a:rPr lang="en-US" dirty="0"/>
              <a:t>Select </a:t>
            </a:r>
            <a:r>
              <a:rPr lang="en-US" dirty="0" err="1">
                <a:solidFill>
                  <a:srgbClr val="FFFF00"/>
                </a:solidFill>
              </a:rPr>
              <a:t>Append_Capability</a:t>
            </a:r>
            <a:r>
              <a:rPr lang="en-US" dirty="0"/>
              <a:t> under </a:t>
            </a:r>
            <a:r>
              <a:rPr lang="en-US" dirty="0">
                <a:solidFill>
                  <a:srgbClr val="FFFF00"/>
                </a:solidFill>
              </a:rPr>
              <a:t>Enhancements</a:t>
            </a:r>
          </a:p>
          <a:p>
            <a:endParaRPr lang="en-US" dirty="0"/>
          </a:p>
          <a:p>
            <a:r>
              <a:rPr lang="en-US" dirty="0"/>
              <a:t>Select </a:t>
            </a:r>
            <a:r>
              <a:rPr lang="en-US" dirty="0" err="1">
                <a:solidFill>
                  <a:srgbClr val="FFFF00"/>
                </a:solidFill>
              </a:rPr>
              <a:t>Iterative_Realiz</a:t>
            </a:r>
            <a:r>
              <a:rPr lang="en-US" dirty="0"/>
              <a:t> under </a:t>
            </a:r>
            <a:r>
              <a:rPr lang="en-US" dirty="0">
                <a:solidFill>
                  <a:srgbClr val="FFFF00"/>
                </a:solidFill>
              </a:rPr>
              <a:t>Enhancement Realizations</a:t>
            </a:r>
          </a:p>
          <a:p>
            <a:pPr lvl="1"/>
            <a:r>
              <a:rPr lang="en-US" dirty="0" smtClean="0"/>
              <a:t>Loops are annotated with invariants, progress metrics</a:t>
            </a:r>
          </a:p>
          <a:p>
            <a:pPr lvl="1"/>
            <a:endParaRPr lang="en-US" dirty="0"/>
          </a:p>
          <a:p>
            <a:r>
              <a:rPr lang="en-US" dirty="0" smtClean="0"/>
              <a:t>Click on the Verify button</a:t>
            </a:r>
          </a:p>
          <a:p>
            <a:endParaRPr lang="en-US" dirty="0"/>
          </a:p>
          <a:p>
            <a:r>
              <a:rPr lang="en-US" dirty="0" smtClean="0"/>
              <a:t>The VCs here turn out to be </a:t>
            </a:r>
            <a:r>
              <a:rPr lang="en-US" smtClean="0"/>
              <a:t>provable automatically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CS 315                                                                             Spring 2011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3A528E-FDEF-49AA-A19C-D4FF997D1413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497007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LectureTheme">
  <a:themeElements>
    <a:clrScheme name="Template 1">
      <a:dk1>
        <a:srgbClr val="660000"/>
      </a:dk1>
      <a:lt1>
        <a:srgbClr val="FFFFFF"/>
      </a:lt1>
      <a:dk2>
        <a:srgbClr val="800000"/>
      </a:dk2>
      <a:lt2>
        <a:srgbClr val="FFFFCC"/>
      </a:lt2>
      <a:accent1>
        <a:srgbClr val="BE7960"/>
      </a:accent1>
      <a:accent2>
        <a:srgbClr val="CC6600"/>
      </a:accent2>
      <a:accent3>
        <a:srgbClr val="C0AAAA"/>
      </a:accent3>
      <a:accent4>
        <a:srgbClr val="DADADA"/>
      </a:accent4>
      <a:accent5>
        <a:srgbClr val="DBBEB6"/>
      </a:accent5>
      <a:accent6>
        <a:srgbClr val="B95C00"/>
      </a:accent6>
      <a:hlink>
        <a:srgbClr val="FFCC66"/>
      </a:hlink>
      <a:folHlink>
        <a:srgbClr val="CC3300"/>
      </a:folHlink>
    </a:clrScheme>
    <a:fontScheme name="Templat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Template 1">
        <a:dk1>
          <a:srgbClr val="660000"/>
        </a:dk1>
        <a:lt1>
          <a:srgbClr val="FFFFFF"/>
        </a:lt1>
        <a:dk2>
          <a:srgbClr val="800000"/>
        </a:dk2>
        <a:lt2>
          <a:srgbClr val="FFFFCC"/>
        </a:lt2>
        <a:accent1>
          <a:srgbClr val="BE7960"/>
        </a:accent1>
        <a:accent2>
          <a:srgbClr val="CC6600"/>
        </a:accent2>
        <a:accent3>
          <a:srgbClr val="C0AAAA"/>
        </a:accent3>
        <a:accent4>
          <a:srgbClr val="DADADA"/>
        </a:accent4>
        <a:accent5>
          <a:srgbClr val="DBBEB6"/>
        </a:accent5>
        <a:accent6>
          <a:srgbClr val="B95C00"/>
        </a:accent6>
        <a:hlink>
          <a:srgbClr val="FFCC66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mplate 2">
        <a:dk1>
          <a:srgbClr val="003300"/>
        </a:dk1>
        <a:lt1>
          <a:srgbClr val="FFFFFF"/>
        </a:lt1>
        <a:dk2>
          <a:srgbClr val="4D6A2A"/>
        </a:dk2>
        <a:lt2>
          <a:srgbClr val="CCFF99"/>
        </a:lt2>
        <a:accent1>
          <a:srgbClr val="33CC33"/>
        </a:accent1>
        <a:accent2>
          <a:srgbClr val="46562A"/>
        </a:accent2>
        <a:accent3>
          <a:srgbClr val="B2B9AC"/>
        </a:accent3>
        <a:accent4>
          <a:srgbClr val="DADADA"/>
        </a:accent4>
        <a:accent5>
          <a:srgbClr val="ADE2AD"/>
        </a:accent5>
        <a:accent6>
          <a:srgbClr val="3F4D25"/>
        </a:accent6>
        <a:hlink>
          <a:srgbClr val="009999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mplate 3">
        <a:dk1>
          <a:srgbClr val="4E4E74"/>
        </a:dk1>
        <a:lt1>
          <a:srgbClr val="FFFFFF"/>
        </a:lt1>
        <a:dk2>
          <a:srgbClr val="666699"/>
        </a:dk2>
        <a:lt2>
          <a:srgbClr val="FFFFCC"/>
        </a:lt2>
        <a:accent1>
          <a:srgbClr val="5E5884"/>
        </a:accent1>
        <a:accent2>
          <a:srgbClr val="8AB29D"/>
        </a:accent2>
        <a:accent3>
          <a:srgbClr val="B8B8CA"/>
        </a:accent3>
        <a:accent4>
          <a:srgbClr val="DADADA"/>
        </a:accent4>
        <a:accent5>
          <a:srgbClr val="B6B4C2"/>
        </a:accent5>
        <a:accent6>
          <a:srgbClr val="7DA18E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mplate 4">
        <a:dk1>
          <a:srgbClr val="004E4C"/>
        </a:dk1>
        <a:lt1>
          <a:srgbClr val="FFFFFF"/>
        </a:lt1>
        <a:dk2>
          <a:srgbClr val="006666"/>
        </a:dk2>
        <a:lt2>
          <a:srgbClr val="FFFFCC"/>
        </a:lt2>
        <a:accent1>
          <a:srgbClr val="FFCC00"/>
        </a:accent1>
        <a:accent2>
          <a:srgbClr val="00B0AC"/>
        </a:accent2>
        <a:accent3>
          <a:srgbClr val="AAB8B8"/>
        </a:accent3>
        <a:accent4>
          <a:srgbClr val="DADADA"/>
        </a:accent4>
        <a:accent5>
          <a:srgbClr val="FFE2AA"/>
        </a:accent5>
        <a:accent6>
          <a:srgbClr val="009F9B"/>
        </a:accent6>
        <a:hlink>
          <a:srgbClr val="BA7C3E"/>
        </a:hlink>
        <a:folHlink>
          <a:srgbClr val="724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mplate 5">
        <a:dk1>
          <a:srgbClr val="003366"/>
        </a:dk1>
        <a:lt1>
          <a:srgbClr val="FFFFFF"/>
        </a:lt1>
        <a:dk2>
          <a:srgbClr val="2B5481"/>
        </a:dk2>
        <a:lt2>
          <a:srgbClr val="E5FFFF"/>
        </a:lt2>
        <a:accent1>
          <a:srgbClr val="009999"/>
        </a:accent1>
        <a:accent2>
          <a:srgbClr val="336699"/>
        </a:accent2>
        <a:accent3>
          <a:srgbClr val="ACB3C1"/>
        </a:accent3>
        <a:accent4>
          <a:srgbClr val="DADADA"/>
        </a:accent4>
        <a:accent5>
          <a:srgbClr val="AACACA"/>
        </a:accent5>
        <a:accent6>
          <a:srgbClr val="2D5C8A"/>
        </a:accent6>
        <a:hlink>
          <a:srgbClr val="00CCFF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mplate 6">
        <a:dk1>
          <a:srgbClr val="080808"/>
        </a:dk1>
        <a:lt1>
          <a:srgbClr val="FFFFFF"/>
        </a:lt1>
        <a:dk2>
          <a:srgbClr val="4D4D4D"/>
        </a:dk2>
        <a:lt2>
          <a:srgbClr val="FFFFFF"/>
        </a:lt2>
        <a:accent1>
          <a:srgbClr val="666699"/>
        </a:accent1>
        <a:accent2>
          <a:srgbClr val="3366CC"/>
        </a:accent2>
        <a:accent3>
          <a:srgbClr val="B2B2B2"/>
        </a:accent3>
        <a:accent4>
          <a:srgbClr val="DADADA"/>
        </a:accent4>
        <a:accent5>
          <a:srgbClr val="B8B8CA"/>
        </a:accent5>
        <a:accent6>
          <a:srgbClr val="2D5CB9"/>
        </a:accent6>
        <a:hlink>
          <a:srgbClr val="00C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mplate 7">
        <a:dk1>
          <a:srgbClr val="000000"/>
        </a:dk1>
        <a:lt1>
          <a:srgbClr val="DBDAC2"/>
        </a:lt1>
        <a:dk2>
          <a:srgbClr val="827F4C"/>
        </a:dk2>
        <a:lt2>
          <a:srgbClr val="C0BC94"/>
        </a:lt2>
        <a:accent1>
          <a:srgbClr val="AAA578"/>
        </a:accent1>
        <a:accent2>
          <a:srgbClr val="A2A4AC"/>
        </a:accent2>
        <a:accent3>
          <a:srgbClr val="EAEADD"/>
        </a:accent3>
        <a:accent4>
          <a:srgbClr val="000000"/>
        </a:accent4>
        <a:accent5>
          <a:srgbClr val="D2CFBE"/>
        </a:accent5>
        <a:accent6>
          <a:srgbClr val="92949B"/>
        </a:accent6>
        <a:hlink>
          <a:srgbClr val="5B8800"/>
        </a:hlink>
        <a:folHlink>
          <a:srgbClr val="68653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 8">
        <a:dk1>
          <a:srgbClr val="000000"/>
        </a:dk1>
        <a:lt1>
          <a:srgbClr val="DCE8F4"/>
        </a:lt1>
        <a:dk2>
          <a:srgbClr val="7B9CB5"/>
        </a:dk2>
        <a:lt2>
          <a:srgbClr val="969696"/>
        </a:lt2>
        <a:accent1>
          <a:srgbClr val="FFFFFF"/>
        </a:accent1>
        <a:accent2>
          <a:srgbClr val="00BAB6"/>
        </a:accent2>
        <a:accent3>
          <a:srgbClr val="EBF2F8"/>
        </a:accent3>
        <a:accent4>
          <a:srgbClr val="000000"/>
        </a:accent4>
        <a:accent5>
          <a:srgbClr val="FFFFFF"/>
        </a:accent5>
        <a:accent6>
          <a:srgbClr val="00A8A5"/>
        </a:accent6>
        <a:hlink>
          <a:srgbClr val="8A8AD8"/>
        </a:hlink>
        <a:folHlink>
          <a:srgbClr val="24249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8011"/>
      </a:dk2>
      <a:lt2>
        <a:srgbClr val="DD0806"/>
      </a:lt2>
      <a:accent1>
        <a:srgbClr val="0000D4"/>
      </a:accent1>
      <a:accent2>
        <a:srgbClr val="02ABEA"/>
      </a:accent2>
      <a:accent3>
        <a:srgbClr val="FFFFFF"/>
      </a:accent3>
      <a:accent4>
        <a:srgbClr val="000000"/>
      </a:accent4>
      <a:accent5>
        <a:srgbClr val="AAAAE6"/>
      </a:accent5>
      <a:accent6>
        <a:srgbClr val="029BD4"/>
      </a:accent6>
      <a:hlink>
        <a:srgbClr val="F20884"/>
      </a:hlink>
      <a:folHlink>
        <a:srgbClr val="FCF305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8011"/>
      </a:dk2>
      <a:lt2>
        <a:srgbClr val="DD0806"/>
      </a:lt2>
      <a:accent1>
        <a:srgbClr val="0000D4"/>
      </a:accent1>
      <a:accent2>
        <a:srgbClr val="02ABEA"/>
      </a:accent2>
      <a:accent3>
        <a:srgbClr val="FFFFFF"/>
      </a:accent3>
      <a:accent4>
        <a:srgbClr val="000000"/>
      </a:accent4>
      <a:accent5>
        <a:srgbClr val="AAAAE6"/>
      </a:accent5>
      <a:accent6>
        <a:srgbClr val="029BD4"/>
      </a:accent6>
      <a:hlink>
        <a:srgbClr val="F20884"/>
      </a:hlink>
      <a:folHlink>
        <a:srgbClr val="FCF305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LectureTheme</Template>
  <TotalTime>10814</TotalTime>
  <Words>505</Words>
  <Application>Microsoft Office PowerPoint</Application>
  <PresentationFormat>Custom</PresentationFormat>
  <Paragraphs>103</Paragraphs>
  <Slides>10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LectureTheme</vt:lpstr>
      <vt:lpstr>Mathematical Reasoning Across the Curriculum: Software Engineering</vt:lpstr>
      <vt:lpstr>Web Interface Demo</vt:lpstr>
      <vt:lpstr>Web Interface Demo</vt:lpstr>
      <vt:lpstr>A Second Web Interface Demo</vt:lpstr>
      <vt:lpstr>A Second Web Interface Demo</vt:lpstr>
      <vt:lpstr>A Second Web Interface Demo</vt:lpstr>
      <vt:lpstr>Wrong Code Demo</vt:lpstr>
      <vt:lpstr>Iterative Code Demo</vt:lpstr>
      <vt:lpstr>Iterative Code Demo</vt:lpstr>
      <vt:lpstr>Web Interface Help</vt:lpstr>
    </vt:vector>
  </TitlesOfParts>
  <Company>RSP&amp;A,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Transparency Masters for Software Engineering: A Practitioner's Approach, 4/e</dc:title>
  <dc:creator>Jeffrey Carver</dc:creator>
  <cp:lastModifiedBy>Murali</cp:lastModifiedBy>
  <cp:revision>575</cp:revision>
  <cp:lastPrinted>2011-02-17T14:28:19Z</cp:lastPrinted>
  <dcterms:created xsi:type="dcterms:W3CDTF">2000-03-07T00:57:40Z</dcterms:created>
  <dcterms:modified xsi:type="dcterms:W3CDTF">2012-03-19T15:20:48Z</dcterms:modified>
</cp:coreProperties>
</file>