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99" r:id="rId3"/>
    <p:sldId id="300" r:id="rId4"/>
    <p:sldId id="313" r:id="rId5"/>
    <p:sldId id="312" r:id="rId6"/>
    <p:sldId id="314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e" initials="J" lastIdx="17" clrIdx="0"/>
  <p:cmAuthor id="1" name="DUWindows7" initials="D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BF733-B4DC-4BF4-8EDD-43EF10BCAEA2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94211-3E6D-49DF-B5E9-B2259C762E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2915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   What?  How?  </a:t>
            </a:r>
            <a:r>
              <a:rPr lang="en-US" smtClean="0"/>
              <a:t>Where?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194211-3E6D-49DF-B5E9-B2259C762E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  <a:p>
            <a:r>
              <a:rPr lang="en-US" smtClean="0"/>
              <a:t>I may use the binary search error as a motivation for why reasoning with formal methods is so important.</a:t>
            </a:r>
          </a:p>
          <a:p>
            <a:r>
              <a:rPr lang="en-US" smtClean="0"/>
              <a:t>General introduction about the goal of getting students apply math and logic in all their CS courses so they can reason about their programs, understanding the difference</a:t>
            </a:r>
          </a:p>
          <a:p>
            <a:r>
              <a:rPr lang="en-US" smtClean="0"/>
              <a:t>between specifications and implementations.  Provide students with opportunities to read and implement specifications, doing their reasoning about the specs.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5697DD-0759-4960-9D1C-24EB39C5EE7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  <a:p>
            <a:r>
              <a:rPr lang="en-US" smtClean="0"/>
              <a:t>I may use the binary search error as a motivation for why reasoning with formal methods is so important.</a:t>
            </a:r>
          </a:p>
          <a:p>
            <a:r>
              <a:rPr lang="en-US" smtClean="0"/>
              <a:t>General introduction about the goal of getting students apply math and logic in all their CS courses so they can reason about their programs, understanding the difference</a:t>
            </a:r>
          </a:p>
          <a:p>
            <a:r>
              <a:rPr lang="en-US" smtClean="0"/>
              <a:t>between specifications and implementations.  Provide students with opportunities to read and implement specifications, doing their reasoning about the specs.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2E80B1-B32E-4629-9953-7DCC4DD8CAA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At Denison CS110</a:t>
            </a:r>
          </a:p>
          <a:p>
            <a:r>
              <a:rPr lang="en-US" smtClean="0"/>
              <a:t>Clemson Programming courses for intermediate.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0C5BF-A66C-4D4C-8B10-D44ED79A89A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Most SE textbooks either have no chapters on formal reasoning or they have a chapter off by itself and the rest of the text is not based on those formal ideas.</a:t>
            </a:r>
          </a:p>
          <a:p>
            <a:pPr eaLnBrk="1" hangingPunct="1"/>
            <a:r>
              <a:rPr lang="en-US" smtClean="0"/>
              <a:t>Many SE courses do not cover formal methods, because they do not have sufficient material or do not see</a:t>
            </a:r>
          </a:p>
          <a:p>
            <a:pPr eaLnBrk="1" hangingPunct="1"/>
            <a:r>
              <a:rPr lang="en-US" smtClean="0"/>
              <a:t>how  the provided material fits with the rest of the curriculum.</a:t>
            </a:r>
          </a:p>
          <a:p>
            <a:pPr eaLnBrk="1" hangingPunct="1"/>
            <a:r>
              <a:rPr lang="en-US" smtClean="0"/>
              <a:t>We have developed material for formal reasoning that can be used as part of a typical SE course.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1265-2895-494E-8741-1E866B54C9E5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Emphasize reading of math specs.  Emphasize positive aspects of collaborative learning.  Note the development of tools to assist these activities.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D64AE8-989F-46BA-824D-B50DAE3B71D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Talk about teams using components designed by other teams to build on those components without needing to see any implementation or to implement components designed by other teams..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4B5E35-E704-4C25-B4B5-8D0BB1F5F96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Show the webpage and the tool description and how to download the tools.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DC282-A456-4755-BCFA-C7D443BE9058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Emphasize our vision of computing in the future.  Note future plans to seek funding for workshops and further research.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BD857E-A7A8-42F9-981C-A44DE1729B1E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ABB804-0307-467E-B9AA-0AEF18A45C0D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F80116-897B-4DD5-9D7B-4636F4B246C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lemson.edu/~resolv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Making </a:t>
            </a:r>
            <a:r>
              <a:rPr lang="en-US" dirty="0"/>
              <a:t>Mathematical Reasoning </a:t>
            </a:r>
            <a:r>
              <a:rPr lang="en-US" dirty="0" smtClean="0"/>
              <a:t>Fun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 smtClean="0"/>
              <a:t>Jason </a:t>
            </a:r>
            <a:r>
              <a:rPr lang="en-US" dirty="0" err="1" smtClean="0"/>
              <a:t>Hallstrom</a:t>
            </a:r>
            <a:r>
              <a:rPr lang="en-US" dirty="0" smtClean="0"/>
              <a:t> (Clemson), Joan </a:t>
            </a:r>
            <a:r>
              <a:rPr lang="en-US" dirty="0" err="1" smtClean="0"/>
              <a:t>Krone</a:t>
            </a:r>
            <a:r>
              <a:rPr lang="en-US" dirty="0" smtClean="0"/>
              <a:t> (Denison), Joseph E. Hollingsworth (IU Southeast), and  </a:t>
            </a:r>
            <a:r>
              <a:rPr lang="en-US" dirty="0" err="1" smtClean="0"/>
              <a:t>Murali</a:t>
            </a:r>
            <a:r>
              <a:rPr lang="en-US" dirty="0" smtClean="0"/>
              <a:t> </a:t>
            </a:r>
            <a:r>
              <a:rPr lang="en-US" dirty="0" err="1" smtClean="0"/>
              <a:t>Sitaraman</a:t>
            </a:r>
            <a:r>
              <a:rPr lang="en-US" dirty="0" smtClean="0"/>
              <a:t>(Clemson)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This workshop is </a:t>
            </a:r>
            <a:r>
              <a:rPr lang="en-US" sz="2800" dirty="0" smtClean="0"/>
              <a:t>funded in part by NSF </a:t>
            </a:r>
            <a:r>
              <a:rPr lang="en-US" sz="2800" dirty="0" smtClean="0"/>
              <a:t>grant </a:t>
            </a:r>
            <a:endParaRPr lang="en-US" sz="2800" dirty="0" smtClean="0"/>
          </a:p>
          <a:p>
            <a:pPr algn="ctr"/>
            <a:r>
              <a:rPr lang="en-US" sz="2800" dirty="0" smtClean="0"/>
              <a:t>DUE-1022941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Collaborative Method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Pairs or small groups</a:t>
            </a:r>
          </a:p>
          <a:p>
            <a:r>
              <a:rPr lang="en-US" smtClean="0"/>
              <a:t>With or without tools</a:t>
            </a:r>
          </a:p>
          <a:p>
            <a:r>
              <a:rPr lang="en-US" smtClean="0"/>
              <a:t>Each team presents their findings</a:t>
            </a:r>
          </a:p>
          <a:p>
            <a:r>
              <a:rPr lang="en-US" smtClean="0"/>
              <a:t>Collaboration both within teams and among teams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28A80-BE53-4644-86B2-A681988AC2E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Selective Adaptation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Pick and choose appropriate reasoning concepts and/or tools</a:t>
            </a:r>
          </a:p>
          <a:p>
            <a:r>
              <a:rPr lang="en-US" smtClean="0"/>
              <a:t>Faculty expertise</a:t>
            </a:r>
          </a:p>
          <a:p>
            <a:r>
              <a:rPr lang="en-US" smtClean="0"/>
              <a:t>Student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D2FB2-A644-4044-BEC0-5B854ADB034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0D699-7B73-4C1C-885F-137CDE27A28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1267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One Example:  Software Engineering Course</a:t>
            </a:r>
          </a:p>
        </p:txBody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Usual Topics</a:t>
            </a:r>
          </a:p>
          <a:p>
            <a:pPr lvl="1" eaLnBrk="1" hangingPunct="1"/>
            <a:r>
              <a:rPr lang="en-US" smtClean="0"/>
              <a:t>Requirements analysis</a:t>
            </a:r>
          </a:p>
          <a:p>
            <a:pPr lvl="1" eaLnBrk="1" hangingPunct="1"/>
            <a:r>
              <a:rPr lang="en-US" smtClean="0"/>
              <a:t>Design and specification</a:t>
            </a:r>
          </a:p>
          <a:p>
            <a:pPr lvl="1" eaLnBrk="1" hangingPunct="1"/>
            <a:r>
              <a:rPr lang="en-US" smtClean="0"/>
              <a:t>Component-based implementation</a:t>
            </a:r>
          </a:p>
          <a:p>
            <a:pPr lvl="1" eaLnBrk="1" hangingPunct="1"/>
            <a:r>
              <a:rPr lang="en-US" smtClean="0"/>
              <a:t>Quality assurance</a:t>
            </a:r>
          </a:p>
          <a:p>
            <a:pPr eaLnBrk="1" hangingPunct="1"/>
            <a:r>
              <a:rPr lang="en-US" smtClean="0"/>
              <a:t>Formal Reasoning</a:t>
            </a:r>
          </a:p>
          <a:p>
            <a:pPr lvl="1"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4EF8B-5307-4E70-A438-48205B5BF29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Read formal specifications</a:t>
            </a:r>
          </a:p>
          <a:p>
            <a:pPr lvl="1" eaLnBrk="1" hangingPunct="1"/>
            <a:r>
              <a:rPr lang="en-US" smtClean="0"/>
              <a:t>Create test points from the specs</a:t>
            </a:r>
          </a:p>
          <a:p>
            <a:pPr eaLnBrk="1" hangingPunct="1"/>
            <a:r>
              <a:rPr lang="en-US" smtClean="0"/>
              <a:t>Use component specifications to build larger systems</a:t>
            </a:r>
          </a:p>
          <a:p>
            <a:pPr lvl="1" eaLnBrk="1" hangingPunct="1"/>
            <a:r>
              <a:rPr lang="en-US" smtClean="0"/>
              <a:t>Work in teams</a:t>
            </a:r>
          </a:p>
          <a:p>
            <a:pPr eaLnBrk="1" hangingPunct="1"/>
            <a:r>
              <a:rPr lang="en-US" smtClean="0"/>
              <a:t>Carry out formal verification of components</a:t>
            </a:r>
          </a:p>
          <a:p>
            <a:pPr lvl="1" eaLnBrk="1" hangingPunct="1"/>
            <a:r>
              <a:rPr lang="en-US" smtClean="0"/>
              <a:t>Use automated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B75B5-C9A2-448B-9822-99E6217E4D7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331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</a:t>
            </a:r>
          </a:p>
        </p:txBody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Collaborative learning</a:t>
            </a:r>
          </a:p>
          <a:p>
            <a:pPr lvl="1" eaLnBrk="1" hangingPunct="1"/>
            <a:r>
              <a:rPr lang="en-US" smtClean="0"/>
              <a:t>Teams of 2 to 4 members</a:t>
            </a:r>
          </a:p>
          <a:p>
            <a:pPr lvl="1" eaLnBrk="1" hangingPunct="1"/>
            <a:r>
              <a:rPr lang="en-US" smtClean="0"/>
              <a:t>Read specs</a:t>
            </a:r>
          </a:p>
          <a:p>
            <a:pPr lvl="1" eaLnBrk="1" hangingPunct="1"/>
            <a:r>
              <a:rPr lang="en-US" smtClean="0"/>
              <a:t>Implement specs</a:t>
            </a:r>
          </a:p>
          <a:p>
            <a:pPr lvl="1" eaLnBrk="1" hangingPunct="1"/>
            <a:r>
              <a:rPr lang="en-US" smtClean="0"/>
              <a:t>Verify implementations</a:t>
            </a:r>
          </a:p>
          <a:p>
            <a:pPr lvl="1" eaLnBrk="1" hangingPunct="1"/>
            <a:r>
              <a:rPr lang="en-US" smtClean="0"/>
              <a:t>Build larger systems.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the Tools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3"/>
              </a:rPr>
              <a:t>http://www.cs.clemson.edu/group/resolve</a:t>
            </a:r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A6483B-4E3E-433C-B077-43F13FCB40B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Importance of Reasoning across the Curriculum</a:t>
            </a:r>
          </a:p>
          <a:p>
            <a:r>
              <a:rPr lang="en-US" smtClean="0"/>
              <a:t>Tools to Support Reasoning</a:t>
            </a:r>
          </a:p>
          <a:p>
            <a:r>
              <a:rPr lang="en-US" smtClean="0"/>
              <a:t>Collaborative Pedagogy includes collaboration between students and between students and faculty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E2F91C-1968-4F5A-9D06-F4A7C73742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search specifications</a:t>
            </a:r>
          </a:p>
          <a:p>
            <a:r>
              <a:rPr lang="en-US" dirty="0" smtClean="0"/>
              <a:t>Java</a:t>
            </a:r>
          </a:p>
          <a:p>
            <a:r>
              <a:rPr lang="en-US" dirty="0" smtClean="0"/>
              <a:t>C++</a:t>
            </a:r>
          </a:p>
          <a:p>
            <a:r>
              <a:rPr lang="en-US" dirty="0" smtClean="0"/>
              <a:t>Any other language</a:t>
            </a:r>
          </a:p>
          <a:p>
            <a:r>
              <a:rPr lang="en-US" dirty="0" smtClean="0"/>
              <a:t>Are the algorithms correct?</a:t>
            </a:r>
          </a:p>
          <a:p>
            <a:r>
              <a:rPr lang="en-US" dirty="0" smtClean="0"/>
              <a:t>Do the implementations work?</a:t>
            </a:r>
          </a:p>
          <a:p>
            <a:r>
              <a:rPr lang="en-US" dirty="0" smtClean="0"/>
              <a:t>What’s the difference?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Reasoning Across the Curriculum</a:t>
            </a:r>
          </a:p>
          <a:p>
            <a:pPr lvl="1"/>
            <a:r>
              <a:rPr lang="en-US" smtClean="0"/>
              <a:t>Not just in Discrete Math</a:t>
            </a:r>
          </a:p>
          <a:p>
            <a:pPr lvl="1"/>
            <a:r>
              <a:rPr lang="en-US" smtClean="0"/>
              <a:t>Fundamental part of CS</a:t>
            </a:r>
          </a:p>
          <a:p>
            <a:pPr lvl="1"/>
            <a:r>
              <a:rPr lang="en-US" smtClean="0"/>
              <a:t>Motivating example:  binary search “proven” correct</a:t>
            </a:r>
          </a:p>
          <a:p>
            <a:r>
              <a:rPr lang="en-US" smtClean="0"/>
              <a:t>Supporting Tools</a:t>
            </a:r>
          </a:p>
          <a:p>
            <a:r>
              <a:rPr lang="en-US" smtClean="0"/>
              <a:t>Supporting Methods</a:t>
            </a:r>
          </a:p>
          <a:p>
            <a:r>
              <a:rPr lang="en-US" smtClean="0"/>
              <a:t>Applicable to both large universities and small colleges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FD73ED-4B28-4584-AC43-5ACE76083C3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Partners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Alabama</a:t>
            </a:r>
          </a:p>
          <a:p>
            <a:r>
              <a:rPr lang="en-US" dirty="0" smtClean="0"/>
              <a:t>Clemson</a:t>
            </a:r>
          </a:p>
          <a:p>
            <a:r>
              <a:rPr lang="en-US" dirty="0" smtClean="0"/>
              <a:t>Cleveland State</a:t>
            </a:r>
          </a:p>
          <a:p>
            <a:r>
              <a:rPr lang="en-US" dirty="0" smtClean="0"/>
              <a:t>Denison</a:t>
            </a:r>
          </a:p>
          <a:p>
            <a:r>
              <a:rPr lang="en-US" dirty="0" err="1" smtClean="0"/>
              <a:t>Depauw</a:t>
            </a:r>
            <a:endParaRPr lang="en-US" dirty="0" smtClean="0"/>
          </a:p>
          <a:p>
            <a:r>
              <a:rPr lang="en-US" dirty="0" smtClean="0"/>
              <a:t>IU </a:t>
            </a:r>
            <a:r>
              <a:rPr lang="en-US" dirty="0" smtClean="0"/>
              <a:t>Southeast</a:t>
            </a:r>
          </a:p>
          <a:p>
            <a:r>
              <a:rPr lang="en-US" dirty="0" smtClean="0"/>
              <a:t>Ramapo College</a:t>
            </a:r>
            <a:endParaRPr lang="en-US" dirty="0" smtClean="0"/>
          </a:p>
          <a:p>
            <a:r>
              <a:rPr lang="en-US" dirty="0" smtClean="0"/>
              <a:t>Virginia Tech NVC</a:t>
            </a:r>
          </a:p>
          <a:p>
            <a:r>
              <a:rPr lang="en-US" dirty="0" smtClean="0"/>
              <a:t>Western Carolina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F55F7-2ADA-490E-80FA-395AA15A86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reasoning skills are necessary?</a:t>
            </a:r>
            <a:br>
              <a:rPr lang="en-US" sz="3200" dirty="0" smtClean="0"/>
            </a:br>
            <a:r>
              <a:rPr lang="en-US" sz="3200" dirty="0" smtClean="0"/>
              <a:t>Concept Inventory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21528990"/>
              </p:ext>
            </p:extLst>
          </p:nvPr>
        </p:nvGraphicFramePr>
        <p:xfrm>
          <a:off x="457200" y="1935163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Boolean Logic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Standard Logic Symbols, Standard Proof Techniques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Discrete Math Structures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Sets,</a:t>
                      </a:r>
                      <a:r>
                        <a:rPr lang="en-US" sz="1600" baseline="0" dirty="0" smtClean="0"/>
                        <a:t> Strings, Numbers, Relations, and other mathematical theories as needed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Precise Specifications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Mathematical Descriptions of Software </a:t>
                      </a:r>
                      <a:r>
                        <a:rPr lang="en-US" sz="1600" baseline="0" dirty="0" smtClean="0"/>
                        <a:t> interfaces for clients and implementers.</a:t>
                      </a:r>
                    </a:p>
                    <a:p>
                      <a:r>
                        <a:rPr lang="en-US" sz="1600" baseline="0" dirty="0" smtClean="0"/>
                        <a:t>Math models for structures</a:t>
                      </a:r>
                    </a:p>
                    <a:p>
                      <a:r>
                        <a:rPr lang="en-US" sz="1600" baseline="0" dirty="0" smtClean="0"/>
                        <a:t>Pre and Post conditions for operations.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Modular Reasoning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Each Module needs to be</a:t>
                      </a:r>
                      <a:r>
                        <a:rPr lang="en-US" sz="1600" baseline="0" dirty="0" smtClean="0"/>
                        <a:t> proven correct only once.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Verification</a:t>
                      </a:r>
                      <a:r>
                        <a:rPr lang="en-US" sz="1600" baseline="0" dirty="0" smtClean="0"/>
                        <a:t> Conditions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Mathematical Assertions equivalent to the correctness of the program.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Correctness Proofs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Application of Proof Techniques to the program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software is too large for one person to understand.</a:t>
            </a:r>
          </a:p>
          <a:p>
            <a:r>
              <a:rPr lang="en-US" dirty="0" smtClean="0"/>
              <a:t>Students need tools for dealing with all sizes of projects.</a:t>
            </a:r>
          </a:p>
          <a:p>
            <a:r>
              <a:rPr lang="en-US" dirty="0" smtClean="0"/>
              <a:t>Maintenance makes up the majority of jobs.</a:t>
            </a:r>
          </a:p>
          <a:p>
            <a:r>
              <a:rPr lang="en-US" dirty="0" smtClean="0"/>
              <a:t>Students need to separate specifications from implementations.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Courses at All Levels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Beginning level:  CS110 – Intro to Programming, CS174 – Discrete math at Denison, (others – CPSC101 – CSI, CPSC102 – CS2, Discrete Math at Clemson)</a:t>
            </a:r>
          </a:p>
          <a:p>
            <a:pPr lvl="1"/>
            <a:r>
              <a:rPr lang="en-US" smtClean="0"/>
              <a:t>Use of collaborative approach</a:t>
            </a:r>
          </a:p>
          <a:p>
            <a:pPr lvl="1"/>
            <a:r>
              <a:rPr lang="en-US" smtClean="0"/>
              <a:t>Use of specifications </a:t>
            </a:r>
          </a:p>
          <a:p>
            <a:pPr lvl="1"/>
            <a:r>
              <a:rPr lang="en-US" smtClean="0"/>
              <a:t>Reasoning assistant tool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FBCB2-6C36-4188-BC22-75BFA1A35C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Intermediate level:  CPSC215 – Software Foundations, (others: CPSC212 – Data Structures) at Clemson</a:t>
            </a:r>
          </a:p>
          <a:p>
            <a:pPr lvl="1"/>
            <a:r>
              <a:rPr lang="en-US" smtClean="0"/>
              <a:t>Contract specifications – comparing informal specs with formal specs</a:t>
            </a:r>
          </a:p>
          <a:p>
            <a:pPr lvl="1"/>
            <a:r>
              <a:rPr lang="en-US" smtClean="0"/>
              <a:t>Mathematical modeling – abstraction</a:t>
            </a:r>
          </a:p>
          <a:p>
            <a:pPr lvl="1"/>
            <a:r>
              <a:rPr lang="en-US" smtClean="0"/>
              <a:t>Generating test data from specs</a:t>
            </a:r>
          </a:p>
          <a:p>
            <a:pPr lvl="1"/>
            <a:r>
              <a:rPr lang="en-US" smtClean="0"/>
              <a:t>Reasoning assistant tool</a:t>
            </a:r>
          </a:p>
          <a:p>
            <a:pPr lvl="1"/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69415-41F2-4D0D-95B2-99650293546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Advanced level:  CS373 – Theory of Programming Languages and CS349 – Software Engineering at Denison, CP372 – Software Engineering at Clemson</a:t>
            </a:r>
          </a:p>
          <a:p>
            <a:pPr lvl="1"/>
            <a:r>
              <a:rPr lang="en-US" smtClean="0"/>
              <a:t>Formal specifications</a:t>
            </a:r>
          </a:p>
          <a:p>
            <a:pPr lvl="1"/>
            <a:r>
              <a:rPr lang="en-US" smtClean="0"/>
              <a:t>Proofs</a:t>
            </a:r>
          </a:p>
          <a:p>
            <a:pPr lvl="1"/>
            <a:r>
              <a:rPr lang="en-US" smtClean="0"/>
              <a:t>VC generator tool</a:t>
            </a:r>
          </a:p>
          <a:p>
            <a:pPr lvl="1"/>
            <a:r>
              <a:rPr lang="en-US" smtClean="0"/>
              <a:t>Contract based team development using RESOLVE 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45A59-9427-472C-B5D3-674FB2179A8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 Levels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Collaborative Approach</a:t>
            </a:r>
          </a:p>
          <a:p>
            <a:pPr lvl="1"/>
            <a:r>
              <a:rPr lang="en-US" smtClean="0"/>
              <a:t>Pairs or small groups</a:t>
            </a:r>
          </a:p>
          <a:p>
            <a:pPr lvl="1"/>
            <a:r>
              <a:rPr lang="en-US" smtClean="0"/>
              <a:t>In class or homework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26DCD0-F40D-4C0B-A7EE-1A7D1E49D8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832</TotalTime>
  <Words>853</Words>
  <Application>Microsoft Office PowerPoint</Application>
  <PresentationFormat>On-screen Show (4:3)</PresentationFormat>
  <Paragraphs>148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Making Mathematical Reasoning Fun </vt:lpstr>
      <vt:lpstr>Goals</vt:lpstr>
      <vt:lpstr>Partners</vt:lpstr>
      <vt:lpstr>What reasoning skills are necessary? Concept Inventory</vt:lpstr>
      <vt:lpstr>Why?</vt:lpstr>
      <vt:lpstr>Courses at All Levels</vt:lpstr>
      <vt:lpstr>Slide 7</vt:lpstr>
      <vt:lpstr>Slide 8</vt:lpstr>
      <vt:lpstr>All Levels</vt:lpstr>
      <vt:lpstr>Collaborative Method</vt:lpstr>
      <vt:lpstr>Selective Adaptation</vt:lpstr>
      <vt:lpstr>One Example:  Software Engineering Course</vt:lpstr>
      <vt:lpstr>Objectives</vt:lpstr>
      <vt:lpstr>Methods</vt:lpstr>
      <vt:lpstr>Using the Tools</vt:lpstr>
      <vt:lpstr>Summary</vt:lpstr>
      <vt:lpstr>Some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Applying Mathematical Reasoning throughout the CS Curriculum</dc:title>
  <dc:creator>Joan Krone</dc:creator>
  <cp:lastModifiedBy>Murali Sitaraman</cp:lastModifiedBy>
  <cp:revision>67</cp:revision>
  <dcterms:created xsi:type="dcterms:W3CDTF">2011-09-06T19:37:28Z</dcterms:created>
  <dcterms:modified xsi:type="dcterms:W3CDTF">2012-03-03T00:01:13Z</dcterms:modified>
</cp:coreProperties>
</file>