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3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7" r:id="rId2"/>
    <p:sldMasterId id="2147483670" r:id="rId3"/>
    <p:sldMasterId id="2147483672" r:id="rId4"/>
    <p:sldMasterId id="2147483958" r:id="rId5"/>
    <p:sldMasterId id="2147483959" r:id="rId6"/>
    <p:sldMasterId id="2147483960" r:id="rId7"/>
    <p:sldMasterId id="2147483961" r:id="rId8"/>
    <p:sldMasterId id="2147483962" r:id="rId9"/>
    <p:sldMasterId id="2147483963" r:id="rId10"/>
    <p:sldMasterId id="2147483964" r:id="rId11"/>
    <p:sldMasterId id="2147483965" r:id="rId12"/>
    <p:sldMasterId id="2147483966" r:id="rId13"/>
    <p:sldMasterId id="2147483967" r:id="rId14"/>
    <p:sldMasterId id="2147483968" r:id="rId15"/>
    <p:sldMasterId id="2147483969" r:id="rId16"/>
    <p:sldMasterId id="2147483970" r:id="rId17"/>
    <p:sldMasterId id="2147483971" r:id="rId18"/>
  </p:sldMasterIdLst>
  <p:notesMasterIdLst>
    <p:notesMasterId r:id="rId33"/>
  </p:notesMasterIdLst>
  <p:handoutMasterIdLst>
    <p:handoutMasterId r:id="rId34"/>
  </p:handoutMasterIdLst>
  <p:sldIdLst>
    <p:sldId id="511" r:id="rId19"/>
    <p:sldId id="512" r:id="rId20"/>
    <p:sldId id="523" r:id="rId21"/>
    <p:sldId id="520" r:id="rId22"/>
    <p:sldId id="514" r:id="rId23"/>
    <p:sldId id="522" r:id="rId24"/>
    <p:sldId id="527" r:id="rId25"/>
    <p:sldId id="506" r:id="rId26"/>
    <p:sldId id="521" r:id="rId27"/>
    <p:sldId id="517" r:id="rId28"/>
    <p:sldId id="516" r:id="rId29"/>
    <p:sldId id="528" r:id="rId30"/>
    <p:sldId id="525" r:id="rId31"/>
    <p:sldId id="526" r:id="rId32"/>
  </p:sldIdLst>
  <p:sldSz cx="9144000" cy="6858000" type="screen4x3"/>
  <p:notesSz cx="7315200" cy="96012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宋体" charset="0"/>
        <a:cs typeface="宋体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FFC8"/>
    <a:srgbClr val="FF9797"/>
    <a:srgbClr val="FFFFFF"/>
    <a:srgbClr val="99FF66"/>
    <a:srgbClr val="66FF66"/>
    <a:srgbClr val="FF9933"/>
    <a:srgbClr val="66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92" autoAdjust="0"/>
    <p:restoredTop sz="94660" autoAdjust="0"/>
  </p:normalViewPr>
  <p:slideViewPr>
    <p:cSldViewPr>
      <p:cViewPr>
        <p:scale>
          <a:sx n="121" d="100"/>
          <a:sy n="121" d="100"/>
        </p:scale>
        <p:origin x="-504" y="-80"/>
      </p:cViewPr>
      <p:guideLst>
        <p:guide orient="horz" pos="2160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116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2.xml"/><Relationship Id="rId21" Type="http://schemas.openxmlformats.org/officeDocument/2006/relationships/slide" Target="slides/slide3.xml"/><Relationship Id="rId22" Type="http://schemas.openxmlformats.org/officeDocument/2006/relationships/slide" Target="slides/slide4.xml"/><Relationship Id="rId23" Type="http://schemas.openxmlformats.org/officeDocument/2006/relationships/slide" Target="slides/slide5.xml"/><Relationship Id="rId24" Type="http://schemas.openxmlformats.org/officeDocument/2006/relationships/slide" Target="slides/slide6.xml"/><Relationship Id="rId25" Type="http://schemas.openxmlformats.org/officeDocument/2006/relationships/slide" Target="slides/slide7.xml"/><Relationship Id="rId26" Type="http://schemas.openxmlformats.org/officeDocument/2006/relationships/slide" Target="slides/slide8.xml"/><Relationship Id="rId27" Type="http://schemas.openxmlformats.org/officeDocument/2006/relationships/slide" Target="slides/slide9.xml"/><Relationship Id="rId28" Type="http://schemas.openxmlformats.org/officeDocument/2006/relationships/slide" Target="slides/slide10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2.xml"/><Relationship Id="rId31" Type="http://schemas.openxmlformats.org/officeDocument/2006/relationships/slide" Target="slides/slide13.xml"/><Relationship Id="rId32" Type="http://schemas.openxmlformats.org/officeDocument/2006/relationships/slide" Target="slides/slide14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" Target="slides/slide1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80" tIns="46590" rIns="93180" bIns="46590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fld id="{F02AC3D7-190A-1D4F-A62B-A099BA03BD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03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628CDD-57BE-5F4E-A319-823BF8C476CE}" type="datetimeFigureOut">
              <a:rPr lang="en-US"/>
              <a:pPr/>
              <a:t>3/4/12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F3A2BF-AFFF-514D-B298-983CEB06EC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1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3A2BF-AFFF-514D-B298-983CEB06ECB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3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57200" y="2670175"/>
            <a:ext cx="8686800" cy="227013"/>
            <a:chOff x="288" y="1682"/>
            <a:chExt cx="5472" cy="239"/>
          </a:xfrm>
        </p:grpSpPr>
        <p:sp>
          <p:nvSpPr>
            <p:cNvPr id="5" name="AutoShape 10"/>
            <p:cNvSpPr>
              <a:spLocks noChangeArrowheads="1"/>
            </p:cNvSpPr>
            <p:nvPr userDrawn="1"/>
          </p:nvSpPr>
          <p:spPr bwMode="auto">
            <a:xfrm>
              <a:off x="288" y="1682"/>
              <a:ext cx="5472" cy="150"/>
            </a:xfrm>
            <a:custGeom>
              <a:avLst/>
              <a:gdLst>
                <a:gd name="G0" fmla="+- 585 0 0"/>
              </a:gdLst>
              <a:ahLst/>
              <a:cxnLst>
                <a:cxn ang="0">
                  <a:pos x="0" y="0"/>
                </a:cxn>
                <a:cxn ang="0">
                  <a:pos x="585" y="0"/>
                </a:cxn>
                <a:cxn ang="0">
                  <a:pos x="585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 stroke="0">
                  <a:moveTo>
                    <a:pt x="0" y="0"/>
                  </a:moveTo>
                  <a:lnTo>
                    <a:pt x="585" y="0"/>
                  </a:lnTo>
                  <a:lnTo>
                    <a:pt x="585" y="1000"/>
                  </a:lnTo>
                  <a:lnTo>
                    <a:pt x="0" y="1000"/>
                  </a:lnTo>
                  <a:close/>
                </a:path>
                <a:path w="1000" h="1000">
                  <a:moveTo>
                    <a:pt x="0" y="0"/>
                  </a:moveTo>
                  <a:lnTo>
                    <a:pt x="1000" y="0"/>
                  </a:lnTo>
                </a:path>
              </a:pathLst>
            </a:cu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600">
                <a:latin typeface="Times New Roman" pitchFamily="18" charset="0"/>
                <a:ea typeface="宋体" pitchFamily="2" charset="-122"/>
                <a:cs typeface="+mn-cs"/>
              </a:endParaRPr>
            </a:p>
          </p:txBody>
        </p:sp>
        <p:sp>
          <p:nvSpPr>
            <p:cNvPr id="6" name="Text Box 11"/>
            <p:cNvSpPr txBox="1">
              <a:spLocks noChangeArrowheads="1"/>
            </p:cNvSpPr>
            <p:nvPr userDrawn="1"/>
          </p:nvSpPr>
          <p:spPr bwMode="auto">
            <a:xfrm>
              <a:off x="3597" y="1682"/>
              <a:ext cx="173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600" b="1">
                  <a:latin typeface="Georgia" pitchFamily="18" charset="0"/>
                  <a:ea typeface="宋体" pitchFamily="2" charset="-122"/>
                  <a:cs typeface="+mn-cs"/>
                </a:rPr>
                <a:t>Computer Science  </a:t>
              </a:r>
              <a:r>
                <a:rPr lang="en-US" sz="600">
                  <a:solidFill>
                    <a:schemeClr val="accent2"/>
                  </a:solidFill>
                  <a:latin typeface="Georgia" pitchFamily="18" charset="0"/>
                  <a:ea typeface="宋体" pitchFamily="2" charset="-122"/>
                  <a:cs typeface="+mn-cs"/>
                  <a:sym typeface="Wingdings" pitchFamily="2" charset="2"/>
                </a:rPr>
                <a:t></a:t>
              </a:r>
              <a:r>
                <a:rPr lang="en-US" sz="600" b="1">
                  <a:latin typeface="Georgia" pitchFamily="18" charset="0"/>
                  <a:ea typeface="宋体" pitchFamily="2" charset="-122"/>
                  <a:cs typeface="+mn-cs"/>
                </a:rPr>
                <a:t>  School of Computing  </a:t>
              </a:r>
              <a:r>
                <a:rPr lang="en-US" sz="600">
                  <a:solidFill>
                    <a:schemeClr val="accent2"/>
                  </a:solidFill>
                  <a:latin typeface="Georgia" pitchFamily="18" charset="0"/>
                  <a:ea typeface="宋体" pitchFamily="2" charset="-122"/>
                  <a:cs typeface="+mn-cs"/>
                  <a:sym typeface="Wingdings" pitchFamily="2" charset="2"/>
                </a:rPr>
                <a:t></a:t>
              </a:r>
              <a:r>
                <a:rPr lang="en-US" sz="600" b="1">
                  <a:latin typeface="Georgia" pitchFamily="18" charset="0"/>
                  <a:ea typeface="宋体" pitchFamily="2" charset="-122"/>
                  <a:cs typeface="+mn-cs"/>
                </a:rPr>
                <a:t>  Clemson University</a:t>
              </a:r>
            </a:p>
          </p:txBody>
        </p:sp>
        <p:sp>
          <p:nvSpPr>
            <p:cNvPr id="7" name="Line 12"/>
            <p:cNvSpPr>
              <a:spLocks noChangeShapeType="1"/>
            </p:cNvSpPr>
            <p:nvPr userDrawn="1"/>
          </p:nvSpPr>
          <p:spPr bwMode="auto">
            <a:xfrm flipV="1">
              <a:off x="288" y="1921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6A726CA-7D12-A842-A2D8-BEE6EB4F5E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39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168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EB112E-E7D4-3841-8F8E-D66986131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5040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FC085-47EA-254F-ABC9-8B6E2EB196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952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74EB32-4DDB-1543-9D23-0F1EE08353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5416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CA2EB7-7401-604B-8576-AB7A61CECE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785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BE3893-B42B-AA42-BE7B-A9E50C7BE4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6076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B28D02-A46B-6743-8A2D-1DE2290974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4868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2203D1-64B6-9D41-9121-142106E908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7515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626E4C-77F4-554D-B721-52B6DD0B3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1318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BEFE7-D625-B747-9429-E1482CEDF5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3059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17ACC-AC75-2647-8FBE-CE9285F3D6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4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5616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96F2D-93AC-4848-9C49-72D29B1368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0018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6E38C-63D0-7742-BE64-CD73CFA795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593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DE535-88BE-B346-B887-FB35C7AA9A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4505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ACD97-65EE-1C4A-AB46-11B3C08765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0409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D73A1-F2CD-8D43-9BD4-9641FA95DC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9969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2DFA3-97FB-B548-91D5-BA40445315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5521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05FD56-7B7A-534D-9BC4-A0C15E791A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6178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852641-0F3C-E14D-86FA-6929FD3DB1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7851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13A19-5CEA-AC42-8092-A14A0DB9F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2317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01134-B390-1B44-BC7B-F70D7B64B6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45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245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  <a:ln w="9525" cmpd="sng">
            <a:prstDash val="solid"/>
          </a:ln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4E88707-058D-A340-8004-86AD7BF91E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89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5B7A60-0D6C-574B-A014-DFF9AC3A71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7798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32DA7-E31A-824B-83EA-4860C0D08B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293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4704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0042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345782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8133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7053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798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15513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691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6520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04335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598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8950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1806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2377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4059037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84144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00494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7171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7913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89561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09492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2676549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126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39109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8595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7076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23338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28793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7163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15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3083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75372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037073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955454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07419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8788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7953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67681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144339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64472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69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6238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12953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27306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74065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685111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17800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2833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DC1B3B-612F-534D-A463-C2B5D7CB69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54704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E360C-E075-5B40-A20D-AFAA00B83D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5161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26A9CA-D321-AB4B-B6BC-9F72B2AD9D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3423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45353A-57EB-274D-BF4D-B042CA0CD9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57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157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03B73-8997-0F48-B875-532DC3913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906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A05F6D-F394-7141-B875-72FED53B6A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609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E0CB2F-3380-9748-BA93-07C2F6975C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727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0F581C-E867-4D4F-AF7D-DCCE0F90F4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6208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47F34-7A88-0441-841E-400C48E783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7134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13B1C2-A3BC-634B-AA62-43E3FE41FD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30918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9F7F4-E52C-5B4B-80DA-A609251380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29410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D53E3A-99CB-0E4B-A749-EF0D7EBA2E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7381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9ADFD7-0ECC-FF4D-9217-20BA871584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10941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D68028-5BA2-C042-85F2-8F7F59A4AA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09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388557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06FFB-6737-A340-902F-653B347875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469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9A53B3-5AAD-2640-9827-DC4EB81713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62387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B1B4CC-C943-0841-89DF-F2D092BA17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806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E1321C-7936-554C-A124-0C6AE7B293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97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0DDCD7-A411-5640-97F6-13B4B4B21A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85562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B550A-1A9D-334E-9082-03AB718663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1121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06C5A-63C4-524E-B196-6A952DDEE4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7818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60832-237E-1D4C-92FB-2D60ED8BEE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4458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AD9EC6-C9D9-F246-9F48-795A30907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4953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8858F-57B9-3F42-977A-08B87BB76E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51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483704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04F9F4-CBF8-2541-A12D-6EC46CB07A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46641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34143-8409-F64F-94B9-2F08ADE2AF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2989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A30A01-7268-0143-9446-5B1AE27383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68582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E5962-EAE7-384E-AEE8-C68FF4BB95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2494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09C80-F39B-2D44-8219-3F41296771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6032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66E89-DD1A-244B-8422-5B01391363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310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171C0-26C2-FB41-8024-DFBBE8B895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28127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B83649-727A-0648-BEEF-6DCECF6FBC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70536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3B0152-28EA-2F43-9F2D-6925DE5C3C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6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28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5015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88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054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314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3D4E447-35AE-E04E-A43E-0A64524FA9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248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00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69993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88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354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308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513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0748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887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4981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46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6097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5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7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8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6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319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93A354-AB39-F74E-A99C-CAA55F4598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978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907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03743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021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872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4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698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7568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27133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32039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783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143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4649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796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16043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964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1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772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1517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5930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973318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73403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520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027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441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8272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97420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73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7650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5376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573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56950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76708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84337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798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567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806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0455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817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8379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630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2152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280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799395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86156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147584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445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888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065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9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90891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560785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137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75946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52679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62105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64368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63367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5760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8000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216A1-EA5F-C049-9DC9-E3C023AB3A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85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155468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8B307C-65F5-0D4B-B011-0C2CDF2E4E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3227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F1CA1-F27D-C848-A2E5-7DD86C41D1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1528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AA20A-A29E-914F-AD8D-42C8230DB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0272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3C858F-E129-384A-89EC-A17702F9C7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7848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B533E-D1B5-DA41-94FC-3D93E3AAA9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5963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2E806D-FD47-1B41-822F-C39DCD78A8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041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C04DF2-F6D8-C947-B603-437F13DF0C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3907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7BA65-4E79-D048-83FD-4D6B6C81B0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8694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A32B6-43CD-914E-88D5-3FF0792716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4949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87CADB-E9D3-CB43-B1F9-37385F43A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/Relationships>
</file>

<file path=ppt/slideMasters/_rels/slideMaster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/Relationships>
</file>

<file path=ppt/slideMasters/_rels/slideMaster1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/Relationships>
</file>

<file path=ppt/slideMasters/_rels/slideMaster1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/Relationships>
</file>

<file path=ppt/slideMasters/_rels/slideMaster1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457200" y="1254117"/>
            <a:ext cx="8229600" cy="201613"/>
            <a:chOff x="457200" y="1076325"/>
            <a:chExt cx="8229600" cy="201613"/>
          </a:xfrm>
        </p:grpSpPr>
        <p:sp>
          <p:nvSpPr>
            <p:cNvPr id="51204" name="AutoShape 4"/>
            <p:cNvSpPr>
              <a:spLocks noChangeArrowheads="1"/>
            </p:cNvSpPr>
            <p:nvPr/>
          </p:nvSpPr>
          <p:spPr bwMode="auto">
            <a:xfrm>
              <a:off x="457200" y="1109663"/>
              <a:ext cx="8229600" cy="109537"/>
            </a:xfrm>
            <a:custGeom>
              <a:avLst/>
              <a:gdLst>
                <a:gd name="G0" fmla="+- 585 0 0"/>
              </a:gdLst>
              <a:ahLst/>
              <a:cxnLst>
                <a:cxn ang="0">
                  <a:pos x="0" y="0"/>
                </a:cxn>
                <a:cxn ang="0">
                  <a:pos x="585" y="0"/>
                </a:cxn>
                <a:cxn ang="0">
                  <a:pos x="585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 stroke="0">
                  <a:moveTo>
                    <a:pt x="0" y="0"/>
                  </a:moveTo>
                  <a:lnTo>
                    <a:pt x="585" y="0"/>
                  </a:lnTo>
                  <a:lnTo>
                    <a:pt x="585" y="1000"/>
                  </a:lnTo>
                  <a:lnTo>
                    <a:pt x="0" y="1000"/>
                  </a:lnTo>
                  <a:close/>
                </a:path>
                <a:path w="1000" h="1000">
                  <a:moveTo>
                    <a:pt x="0" y="0"/>
                  </a:moveTo>
                  <a:lnTo>
                    <a:pt x="1000" y="0"/>
                  </a:lnTo>
                </a:path>
              </a:pathLst>
            </a:cu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  <a:ea typeface="宋体" pitchFamily="2" charset="-122"/>
                <a:cs typeface="+mn-cs"/>
              </a:endParaRPr>
            </a:p>
          </p:txBody>
        </p:sp>
        <p:sp>
          <p:nvSpPr>
            <p:cNvPr id="51209" name="Text Box 9"/>
            <p:cNvSpPr txBox="1">
              <a:spLocks noChangeArrowheads="1"/>
            </p:cNvSpPr>
            <p:nvPr/>
          </p:nvSpPr>
          <p:spPr bwMode="auto">
            <a:xfrm>
              <a:off x="5446713" y="1076325"/>
              <a:ext cx="2195512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700" b="1" dirty="0">
                  <a:latin typeface="Georgia" pitchFamily="18" charset="0"/>
                  <a:ea typeface="宋体" pitchFamily="2" charset="-122"/>
                  <a:cs typeface="+mn-cs"/>
                </a:rPr>
                <a:t>School of Computing  </a:t>
              </a:r>
              <a:r>
                <a:rPr lang="en-US" sz="700" dirty="0">
                  <a:solidFill>
                    <a:schemeClr val="accent2"/>
                  </a:solidFill>
                  <a:latin typeface="Verdana" pitchFamily="34" charset="0"/>
                  <a:ea typeface="宋体" pitchFamily="2" charset="-122"/>
                  <a:cs typeface="+mn-cs"/>
                  <a:sym typeface="Wingdings" pitchFamily="2" charset="2"/>
                </a:rPr>
                <a:t></a:t>
              </a:r>
              <a:r>
                <a:rPr lang="en-US" sz="700" b="1" dirty="0">
                  <a:latin typeface="Georgia" pitchFamily="18" charset="0"/>
                  <a:ea typeface="宋体" pitchFamily="2" charset="-122"/>
                  <a:cs typeface="+mn-cs"/>
                </a:rPr>
                <a:t>  Clemson University</a:t>
              </a:r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 flipV="1">
              <a:off x="457200" y="1277938"/>
              <a:ext cx="8229600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6" r:id="rId1"/>
    <p:sldLayoutId id="2147484982" r:id="rId2"/>
    <p:sldLayoutId id="2147484983" r:id="rId3"/>
    <p:sldLayoutId id="2147484984" r:id="rId4"/>
    <p:sldLayoutId id="2147484985" r:id="rId5"/>
    <p:sldLayoutId id="2147484986" r:id="rId6"/>
    <p:sldLayoutId id="2147484987" r:id="rId7"/>
    <p:sldLayoutId id="2147484988" r:id="rId8"/>
    <p:sldLayoutId id="2147484989" r:id="rId9"/>
    <p:sldLayoutId id="2147484990" r:id="rId10"/>
    <p:sldLayoutId id="214748499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0248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09DC154-43D2-9843-A493-DFDECCB8DEE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77" r:id="rId1"/>
    <p:sldLayoutId id="2147485078" r:id="rId2"/>
    <p:sldLayoutId id="2147485079" r:id="rId3"/>
    <p:sldLayoutId id="2147485080" r:id="rId4"/>
    <p:sldLayoutId id="2147485081" r:id="rId5"/>
    <p:sldLayoutId id="2147485082" r:id="rId6"/>
    <p:sldLayoutId id="2147485083" r:id="rId7"/>
    <p:sldLayoutId id="2147485084" r:id="rId8"/>
    <p:sldLayoutId id="2147485085" r:id="rId9"/>
    <p:sldLayoutId id="2147485086" r:id="rId10"/>
    <p:sldLayoutId id="2147485087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127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12223A-B611-B543-A51F-4665133A1B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9" r:id="rId1"/>
    <p:sldLayoutId id="2147485100" r:id="rId2"/>
    <p:sldLayoutId id="2147485101" r:id="rId3"/>
    <p:sldLayoutId id="2147485102" r:id="rId4"/>
    <p:sldLayoutId id="2147485103" r:id="rId5"/>
    <p:sldLayoutId id="2147485104" r:id="rId6"/>
    <p:sldLayoutId id="2147485105" r:id="rId7"/>
    <p:sldLayoutId id="2147485106" r:id="rId8"/>
    <p:sldLayoutId id="2147485107" r:id="rId9"/>
    <p:sldLayoutId id="2147485108" r:id="rId10"/>
    <p:sldLayoutId id="214748510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Best Practices: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0" r:id="rId1"/>
    <p:sldLayoutId id="2147485111" r:id="rId2"/>
    <p:sldLayoutId id="2147485112" r:id="rId3"/>
    <p:sldLayoutId id="2147485113" r:id="rId4"/>
    <p:sldLayoutId id="2147485114" r:id="rId5"/>
    <p:sldLayoutId id="2147485115" r:id="rId6"/>
    <p:sldLayoutId id="2147485116" r:id="rId7"/>
    <p:sldLayoutId id="2147485117" r:id="rId8"/>
    <p:sldLayoutId id="2147485118" r:id="rId9"/>
    <p:sldLayoutId id="2147485119" r:id="rId10"/>
    <p:sldLayoutId id="2147485120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3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600">
          <a:solidFill>
            <a:schemeClr val="bg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2300">
          <a:solidFill>
            <a:schemeClr val="bg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charset="0"/>
        <a:buChar char="§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21" r:id="rId1"/>
    <p:sldLayoutId id="2147485122" r:id="rId2"/>
    <p:sldLayoutId id="2147485123" r:id="rId3"/>
    <p:sldLayoutId id="2147485124" r:id="rId4"/>
    <p:sldLayoutId id="2147485125" r:id="rId5"/>
    <p:sldLayoutId id="2147485126" r:id="rId6"/>
    <p:sldLayoutId id="2147485127" r:id="rId7"/>
    <p:sldLayoutId id="2147485128" r:id="rId8"/>
    <p:sldLayoutId id="2147485129" r:id="rId9"/>
    <p:sldLayoutId id="2147485130" r:id="rId10"/>
    <p:sldLayoutId id="214748513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32" r:id="rId1"/>
    <p:sldLayoutId id="2147485133" r:id="rId2"/>
    <p:sldLayoutId id="2147485134" r:id="rId3"/>
    <p:sldLayoutId id="2147485135" r:id="rId4"/>
    <p:sldLayoutId id="2147485136" r:id="rId5"/>
    <p:sldLayoutId id="2147485137" r:id="rId6"/>
    <p:sldLayoutId id="2147485138" r:id="rId7"/>
    <p:sldLayoutId id="2147485139" r:id="rId8"/>
    <p:sldLayoutId id="2147485140" r:id="rId9"/>
    <p:sldLayoutId id="2147485141" r:id="rId10"/>
    <p:sldLayoutId id="2147485142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6392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Best Practices: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25DE00E-31F0-2143-9CB9-25261A7948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3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600">
          <a:solidFill>
            <a:schemeClr val="bg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2300">
          <a:solidFill>
            <a:schemeClr val="bg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charset="0"/>
        <a:buChar char="§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7416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271616F-5425-E242-AEF1-25532FDFFCD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54" r:id="rId1"/>
    <p:sldLayoutId id="2147485155" r:id="rId2"/>
    <p:sldLayoutId id="2147485156" r:id="rId3"/>
    <p:sldLayoutId id="2147485157" r:id="rId4"/>
    <p:sldLayoutId id="2147485158" r:id="rId5"/>
    <p:sldLayoutId id="2147485159" r:id="rId6"/>
    <p:sldLayoutId id="2147485160" r:id="rId7"/>
    <p:sldLayoutId id="2147485161" r:id="rId8"/>
    <p:sldLayoutId id="2147485162" r:id="rId9"/>
    <p:sldLayoutId id="2147485163" r:id="rId10"/>
    <p:sldLayoutId id="2147485164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18440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64AC804-4E66-F940-910F-5BCC684589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5" r:id="rId1"/>
    <p:sldLayoutId id="2147485166" r:id="rId2"/>
    <p:sldLayoutId id="2147485167" r:id="rId3"/>
    <p:sldLayoutId id="2147485168" r:id="rId4"/>
    <p:sldLayoutId id="2147485169" r:id="rId5"/>
    <p:sldLayoutId id="2147485170" r:id="rId6"/>
    <p:sldLayoutId id="2147485171" r:id="rId7"/>
    <p:sldLayoutId id="2147485172" r:id="rId8"/>
    <p:sldLayoutId id="2147485173" r:id="rId9"/>
    <p:sldLayoutId id="2147485174" r:id="rId10"/>
    <p:sldLayoutId id="2147485175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Best Practices: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7" r:id="rId1"/>
    <p:sldLayoutId id="2147484992" r:id="rId2"/>
    <p:sldLayoutId id="2147484993" r:id="rId3"/>
    <p:sldLayoutId id="2147484994" r:id="rId4"/>
    <p:sldLayoutId id="2147484995" r:id="rId5"/>
    <p:sldLayoutId id="2147484996" r:id="rId6"/>
    <p:sldLayoutId id="2147484997" r:id="rId7"/>
    <p:sldLayoutId id="2147484998" r:id="rId8"/>
    <p:sldLayoutId id="2147484999" r:id="rId9"/>
    <p:sldLayoutId id="2147485000" r:id="rId10"/>
    <p:sldLayoutId id="214748500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3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600">
          <a:solidFill>
            <a:schemeClr val="bg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2300">
          <a:solidFill>
            <a:schemeClr val="bg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charset="0"/>
        <a:buChar char="§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8" r:id="rId1"/>
    <p:sldLayoutId id="2147485002" r:id="rId2"/>
    <p:sldLayoutId id="2147485003" r:id="rId3"/>
    <p:sldLayoutId id="2147485004" r:id="rId4"/>
    <p:sldLayoutId id="2147485005" r:id="rId5"/>
    <p:sldLayoutId id="2147485006" r:id="rId6"/>
    <p:sldLayoutId id="2147485007" r:id="rId7"/>
    <p:sldLayoutId id="2147485008" r:id="rId8"/>
    <p:sldLayoutId id="2147485009" r:id="rId9"/>
    <p:sldLayoutId id="2147485010" r:id="rId10"/>
    <p:sldLayoutId id="214748501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9" r:id="rId1"/>
    <p:sldLayoutId id="2147485012" r:id="rId2"/>
    <p:sldLayoutId id="2147485013" r:id="rId3"/>
    <p:sldLayoutId id="2147485014" r:id="rId4"/>
    <p:sldLayoutId id="2147485015" r:id="rId5"/>
    <p:sldLayoutId id="2147485016" r:id="rId6"/>
    <p:sldLayoutId id="2147485017" r:id="rId7"/>
    <p:sldLayoutId id="2147485018" r:id="rId8"/>
    <p:sldLayoutId id="2147485019" r:id="rId9"/>
    <p:sldLayoutId id="2147485020" r:id="rId10"/>
    <p:sldLayoutId id="214748502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24" r:id="rId3"/>
    <p:sldLayoutId id="2147485025" r:id="rId4"/>
    <p:sldLayoutId id="2147485026" r:id="rId5"/>
    <p:sldLayoutId id="2147485027" r:id="rId6"/>
    <p:sldLayoutId id="2147485028" r:id="rId7"/>
    <p:sldLayoutId id="2147485029" r:id="rId8"/>
    <p:sldLayoutId id="2147485030" r:id="rId9"/>
    <p:sldLayoutId id="2147485031" r:id="rId10"/>
    <p:sldLayoutId id="2147485032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Best Practices: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244742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3" r:id="rId1"/>
    <p:sldLayoutId id="2147485034" r:id="rId2"/>
    <p:sldLayoutId id="2147485035" r:id="rId3"/>
    <p:sldLayoutId id="2147485036" r:id="rId4"/>
    <p:sldLayoutId id="2147485037" r:id="rId5"/>
    <p:sldLayoutId id="2147485038" r:id="rId6"/>
    <p:sldLayoutId id="2147485039" r:id="rId7"/>
    <p:sldLayoutId id="2147485040" r:id="rId8"/>
    <p:sldLayoutId id="2147485041" r:id="rId9"/>
    <p:sldLayoutId id="2147485042" r:id="rId10"/>
    <p:sldLayoutId id="2147485043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3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600">
          <a:solidFill>
            <a:schemeClr val="bg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2300">
          <a:solidFill>
            <a:schemeClr val="bg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charset="0"/>
        <a:buChar char="§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334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335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44" r:id="rId1"/>
    <p:sldLayoutId id="2147485045" r:id="rId2"/>
    <p:sldLayoutId id="2147485046" r:id="rId3"/>
    <p:sldLayoutId id="2147485047" r:id="rId4"/>
    <p:sldLayoutId id="2147485048" r:id="rId5"/>
    <p:sldLayoutId id="2147485049" r:id="rId6"/>
    <p:sldLayoutId id="2147485050" r:id="rId7"/>
    <p:sldLayoutId id="2147485051" r:id="rId8"/>
    <p:sldLayoutId id="2147485052" r:id="rId9"/>
    <p:sldLayoutId id="2147485053" r:id="rId10"/>
    <p:sldLayoutId id="2147485054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457200" y="1109663"/>
            <a:ext cx="8229600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  <a:ea typeface="宋体" pitchFamily="2" charset="-122"/>
              <a:cs typeface="+mn-cs"/>
            </a:endParaRPr>
          </a:p>
        </p:txBody>
      </p:sp>
      <p:sp>
        <p:nvSpPr>
          <p:cNvPr id="318469" name="Text Box 5"/>
          <p:cNvSpPr txBox="1">
            <a:spLocks noChangeArrowheads="1"/>
          </p:cNvSpPr>
          <p:nvPr/>
        </p:nvSpPr>
        <p:spPr bwMode="auto">
          <a:xfrm>
            <a:off x="5446713" y="1076325"/>
            <a:ext cx="3119437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Computer Science and Engineering  </a:t>
            </a:r>
            <a:r>
              <a:rPr lang="en-US" sz="700">
                <a:solidFill>
                  <a:schemeClr val="accent2"/>
                </a:solidFill>
                <a:latin typeface="Verdana" pitchFamily="34" charset="0"/>
                <a:ea typeface="宋体" pitchFamily="2" charset="-122"/>
                <a:cs typeface="+mn-cs"/>
                <a:sym typeface="Wingdings" pitchFamily="2" charset="2"/>
              </a:rPr>
              <a:t></a:t>
            </a:r>
            <a:r>
              <a:rPr lang="en-US" sz="700" b="1">
                <a:latin typeface="Georgia" pitchFamily="18" charset="0"/>
                <a:ea typeface="宋体" pitchFamily="2" charset="-122"/>
                <a:cs typeface="+mn-cs"/>
              </a:rPr>
              <a:t>  The Ohio State University</a:t>
            </a:r>
          </a:p>
        </p:txBody>
      </p:sp>
      <p:sp>
        <p:nvSpPr>
          <p:cNvPr id="318470" name="Line 6"/>
          <p:cNvSpPr>
            <a:spLocks noChangeShapeType="1"/>
          </p:cNvSpPr>
          <p:nvPr/>
        </p:nvSpPr>
        <p:spPr bwMode="auto">
          <a:xfrm flipV="1">
            <a:off x="457200" y="1277938"/>
            <a:ext cx="82296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34" charset="0"/>
              <a:ea typeface="宋体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5" r:id="rId1"/>
    <p:sldLayoutId id="2147485056" r:id="rId2"/>
    <p:sldLayoutId id="2147485057" r:id="rId3"/>
    <p:sldLayoutId id="2147485058" r:id="rId4"/>
    <p:sldLayoutId id="2147485059" r:id="rId5"/>
    <p:sldLayoutId id="2147485060" r:id="rId6"/>
    <p:sldLayoutId id="2147485061" r:id="rId7"/>
    <p:sldLayoutId id="2147485062" r:id="rId8"/>
    <p:sldLayoutId id="2147485063" r:id="rId9"/>
    <p:sldLayoutId id="2147485064" r:id="rId10"/>
    <p:sldLayoutId id="2147485065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3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charset="0"/>
        <a:buChar char="o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7"/>
          <p:cNvGrpSpPr>
            <a:grpSpLocks/>
          </p:cNvGrpSpPr>
          <p:nvPr/>
        </p:nvGrpSpPr>
        <p:grpSpPr bwMode="auto">
          <a:xfrm>
            <a:off x="228600" y="2362200"/>
            <a:ext cx="8763000" cy="228600"/>
            <a:chOff x="144" y="672"/>
            <a:chExt cx="5520" cy="144"/>
          </a:xfrm>
        </p:grpSpPr>
        <p:grpSp>
          <p:nvGrpSpPr>
            <p:cNvPr id="9224" name="Group 8"/>
            <p:cNvGrpSpPr>
              <a:grpSpLocks/>
            </p:cNvGrpSpPr>
            <p:nvPr userDrawn="1"/>
          </p:nvGrpSpPr>
          <p:grpSpPr bwMode="auto">
            <a:xfrm>
              <a:off x="144" y="672"/>
              <a:ext cx="5520" cy="116"/>
              <a:chOff x="144" y="960"/>
              <a:chExt cx="5520" cy="116"/>
            </a:xfrm>
          </p:grpSpPr>
          <p:sp>
            <p:nvSpPr>
              <p:cNvPr id="10" name="AutoShape 9"/>
              <p:cNvSpPr>
                <a:spLocks noChangeArrowheads="1"/>
              </p:cNvSpPr>
              <p:nvPr/>
            </p:nvSpPr>
            <p:spPr bwMode="auto">
              <a:xfrm>
                <a:off x="144" y="987"/>
                <a:ext cx="5472" cy="69"/>
              </a:xfrm>
              <a:custGeom>
                <a:avLst/>
                <a:gdLst>
                  <a:gd name="G0" fmla="+- 585 0 0"/>
                </a:gdLst>
                <a:ahLst/>
                <a:cxnLst>
                  <a:cxn ang="0">
                    <a:pos x="0" y="0"/>
                  </a:cxn>
                  <a:cxn ang="0">
                    <a:pos x="585" y="0"/>
                  </a:cxn>
                  <a:cxn ang="0">
                    <a:pos x="585" y="1000"/>
                  </a:cxn>
                  <a:cxn ang="0">
                    <a:pos x="0" y="1000"/>
                  </a:cxn>
                  <a:cxn ang="0">
                    <a:pos x="0" y="0"/>
                  </a:cxn>
                  <a:cxn ang="0">
                    <a:pos x="1000" y="0"/>
                  </a:cxn>
                </a:cxnLst>
                <a:rect l="0" t="0" r="r" b="b"/>
                <a:pathLst>
                  <a:path w="1000" h="1000" stroke="0">
                    <a:moveTo>
                      <a:pt x="0" y="0"/>
                    </a:moveTo>
                    <a:lnTo>
                      <a:pt x="585" y="0"/>
                    </a:lnTo>
                    <a:lnTo>
                      <a:pt x="585" y="1000"/>
                    </a:lnTo>
                    <a:lnTo>
                      <a:pt x="0" y="1000"/>
                    </a:lnTo>
                    <a:close/>
                  </a:path>
                  <a:path w="1000" h="1000">
                    <a:moveTo>
                      <a:pt x="0" y="0"/>
                    </a:moveTo>
                    <a:lnTo>
                      <a:pt x="1000" y="0"/>
                    </a:lnTo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1" name="Text Box 10"/>
              <p:cNvSpPr txBox="1">
                <a:spLocks noChangeArrowheads="1"/>
              </p:cNvSpPr>
              <p:nvPr userDrawn="1"/>
            </p:nvSpPr>
            <p:spPr bwMode="auto">
              <a:xfrm>
                <a:off x="3322" y="960"/>
                <a:ext cx="2342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Computer Science and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College of Engineering  </a:t>
                </a:r>
                <a:r>
                  <a:rPr lang="en-US" sz="600">
                    <a:solidFill>
                      <a:schemeClr val="accent2"/>
                    </a:solidFill>
                    <a:latin typeface="Verdana" pitchFamily="34" charset="0"/>
                    <a:ea typeface="宋体" pitchFamily="2" charset="-122"/>
                    <a:cs typeface="+mn-cs"/>
                    <a:sym typeface="Wingdings" pitchFamily="2" charset="2"/>
                  </a:rPr>
                  <a:t></a:t>
                </a:r>
                <a:r>
                  <a:rPr lang="en-US" sz="600" b="1">
                    <a:latin typeface="Georgia" pitchFamily="18" charset="0"/>
                    <a:ea typeface="宋体" pitchFamily="2" charset="-122"/>
                    <a:cs typeface="+mn-cs"/>
                  </a:rPr>
                  <a:t>  The Ohio State University</a:t>
                </a:r>
              </a:p>
            </p:txBody>
          </p:sp>
        </p:grpSp>
        <p:sp>
          <p:nvSpPr>
            <p:cNvPr id="9" name="Line 11"/>
            <p:cNvSpPr>
              <a:spLocks noChangeShapeType="1"/>
            </p:cNvSpPr>
            <p:nvPr userDrawn="1"/>
          </p:nvSpPr>
          <p:spPr bwMode="auto">
            <a:xfrm flipV="1">
              <a:off x="144" y="816"/>
              <a:ext cx="5472" cy="0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Verdana" pitchFamily="34" charset="0"/>
                <a:ea typeface="宋体" pitchFamily="2" charset="-122"/>
                <a:cs typeface="+mn-cs"/>
              </a:endParaRPr>
            </a:p>
          </p:txBody>
        </p:sp>
      </p:grp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88900" cmpd="dbl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Best Practices: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BF8FCD6-105E-2D43-B0F1-33B306A10F8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66" r:id="rId1"/>
    <p:sldLayoutId id="2147485067" r:id="rId2"/>
    <p:sldLayoutId id="2147485068" r:id="rId3"/>
    <p:sldLayoutId id="2147485069" r:id="rId4"/>
    <p:sldLayoutId id="2147485070" r:id="rId5"/>
    <p:sldLayoutId id="2147485071" r:id="rId6"/>
    <p:sldLayoutId id="2147485072" r:id="rId7"/>
    <p:sldLayoutId id="2147485073" r:id="rId8"/>
    <p:sldLayoutId id="2147485074" r:id="rId9"/>
    <p:sldLayoutId id="2147485075" r:id="rId10"/>
    <p:sldLayoutId id="214748507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Dijkstra" pitchFamily="2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3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600">
          <a:solidFill>
            <a:schemeClr val="bg1"/>
          </a:solidFill>
          <a:latin typeface="+mn-lt"/>
          <a:ea typeface="ＭＳ Ｐゴシック" charset="0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o"/>
        <a:defRPr sz="2300">
          <a:solidFill>
            <a:schemeClr val="bg1"/>
          </a:solidFill>
          <a:latin typeface="+mn-lt"/>
          <a:ea typeface="ＭＳ Ｐゴシック" charset="0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n"/>
        <a:defRPr sz="2000">
          <a:solidFill>
            <a:schemeClr val="bg1"/>
          </a:solidFill>
          <a:latin typeface="+mn-lt"/>
          <a:ea typeface="ＭＳ Ｐゴシック" charset="0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charset="0"/>
        <a:buChar char="§"/>
        <a:defRPr sz="2000">
          <a:solidFill>
            <a:schemeClr val="bg1"/>
          </a:solidFill>
          <a:latin typeface="+mn-lt"/>
          <a:ea typeface="ＭＳ Ｐゴシック" charset="0"/>
        </a:defRPr>
      </a:lvl5pPr>
      <a:lvl6pPr marL="25511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6pPr>
      <a:lvl7pPr marL="30083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7pPr>
      <a:lvl8pPr marL="34655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8pPr>
      <a:lvl9pPr marL="3922713" indent="-398463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3670" y="317305"/>
            <a:ext cx="8229600" cy="835025"/>
          </a:xfrm>
        </p:spPr>
        <p:txBody>
          <a:bodyPr/>
          <a:lstStyle/>
          <a:p>
            <a:pPr eaLnBrk="1" hangingPunct="1"/>
            <a:r>
              <a:rPr lang="en-US" dirty="0">
                <a:latin typeface="Verdana" charset="0"/>
              </a:rPr>
              <a:t>Mathematical </a:t>
            </a:r>
            <a:r>
              <a:rPr lang="en-US" dirty="0" smtClean="0">
                <a:latin typeface="Verdana" charset="0"/>
              </a:rPr>
              <a:t>Reasoning</a:t>
            </a:r>
            <a:endParaRPr lang="en-US" dirty="0">
              <a:latin typeface="Verdana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3670" y="1607520"/>
            <a:ext cx="8229600" cy="5016500"/>
          </a:xfrm>
        </p:spPr>
        <p:txBody>
          <a:bodyPr/>
          <a:lstStyle/>
          <a:p>
            <a:pPr eaLnBrk="1" hangingPunct="1"/>
            <a:r>
              <a:rPr lang="en-US" dirty="0">
                <a:latin typeface="Verdana" charset="0"/>
              </a:rPr>
              <a:t>Goal: To prove correctness</a:t>
            </a:r>
          </a:p>
          <a:p>
            <a:pPr eaLnBrk="1" hangingPunct="1"/>
            <a:r>
              <a:rPr lang="en-US" dirty="0">
                <a:latin typeface="Verdana" charset="0"/>
              </a:rPr>
              <a:t>Method: </a:t>
            </a:r>
            <a:r>
              <a:rPr lang="en-US" dirty="0" smtClean="0">
                <a:latin typeface="Verdana" charset="0"/>
              </a:rPr>
              <a:t>Use a reasoning </a:t>
            </a:r>
            <a:r>
              <a:rPr lang="en-US" dirty="0">
                <a:latin typeface="Verdana" charset="0"/>
              </a:rPr>
              <a:t>t</a:t>
            </a:r>
            <a:r>
              <a:rPr lang="en-US" dirty="0" smtClean="0">
                <a:latin typeface="Verdana" charset="0"/>
              </a:rPr>
              <a:t>able</a:t>
            </a:r>
            <a:endParaRPr lang="en-US" dirty="0">
              <a:latin typeface="Verdana" charset="0"/>
            </a:endParaRPr>
          </a:p>
          <a:p>
            <a:pPr eaLnBrk="1" hangingPunct="1"/>
            <a:r>
              <a:rPr lang="en-US" dirty="0" smtClean="0">
                <a:latin typeface="Verdana" charset="0"/>
              </a:rPr>
              <a:t>Prove </a:t>
            </a:r>
            <a:r>
              <a:rPr lang="en-US" dirty="0">
                <a:latin typeface="Verdana" charset="0"/>
              </a:rPr>
              <a:t>correctness on all valid inputs</a:t>
            </a:r>
          </a:p>
          <a:p>
            <a:pPr marL="0" indent="0" eaLnBrk="1" hangingPunct="1">
              <a:buNone/>
            </a:pPr>
            <a:endParaRPr lang="en-US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21880" y="228600"/>
            <a:ext cx="865203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>
                <a:solidFill>
                  <a:schemeClr val="tx2"/>
                </a:solidFill>
              </a:rPr>
              <a:t>More </a:t>
            </a:r>
            <a:r>
              <a:rPr lang="en-US" sz="3400" dirty="0" smtClean="0">
                <a:solidFill>
                  <a:schemeClr val="tx2"/>
                </a:solidFill>
              </a:rPr>
              <a:t>Preconditions Must Be </a:t>
            </a:r>
            <a:r>
              <a:rPr lang="en-US" sz="3400" dirty="0">
                <a:solidFill>
                  <a:schemeClr val="tx2"/>
                </a:solidFill>
              </a:rPr>
              <a:t>C</a:t>
            </a:r>
            <a:r>
              <a:rPr lang="en-US" sz="3400" dirty="0" smtClean="0">
                <a:solidFill>
                  <a:schemeClr val="tx2"/>
                </a:solidFill>
              </a:rPr>
              <a:t>onfirmed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701675" y="1379538"/>
            <a:ext cx="822960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/>
              <a:t>				</a:t>
            </a:r>
            <a:r>
              <a:rPr lang="en-US" sz="2000" b="1" dirty="0" smtClean="0"/>
              <a:t>Assume</a:t>
            </a:r>
            <a:r>
              <a:rPr lang="en-US" sz="2000" b="1" dirty="0"/>
              <a:t>	</a:t>
            </a:r>
            <a:r>
              <a:rPr lang="en-US" sz="2000" b="1" dirty="0" smtClean="0"/>
              <a:t>	Confirm</a:t>
            </a:r>
            <a:endParaRPr lang="en-US" sz="2000" b="1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0				</a:t>
            </a:r>
            <a:r>
              <a:rPr lang="en-US" sz="2000" dirty="0" err="1" smtClean="0">
                <a:solidFill>
                  <a:srgbClr val="00B050"/>
                </a:solidFill>
              </a:rPr>
              <a:t>min_int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>
                <a:solidFill>
                  <a:srgbClr val="00B050"/>
                </a:solidFill>
              </a:rPr>
              <a:t>&lt;= i0 and 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>
                <a:solidFill>
                  <a:srgbClr val="00B050"/>
                </a:solidFill>
              </a:rPr>
              <a:t>				</a:t>
            </a:r>
            <a:r>
              <a:rPr lang="en-US" sz="2000" dirty="0" smtClean="0">
                <a:solidFill>
                  <a:srgbClr val="00B050"/>
                </a:solidFill>
              </a:rPr>
              <a:t>i0 </a:t>
            </a:r>
            <a:r>
              <a:rPr lang="en-US" sz="2000" dirty="0">
                <a:solidFill>
                  <a:srgbClr val="00B050"/>
                </a:solidFill>
              </a:rPr>
              <a:t>+ 1 &lt;= </a:t>
            </a:r>
            <a:r>
              <a:rPr lang="en-US" sz="2000" dirty="0" err="1" smtClean="0">
                <a:solidFill>
                  <a:srgbClr val="00B050"/>
                </a:solidFill>
              </a:rPr>
              <a:t>max_int</a:t>
            </a:r>
            <a:r>
              <a:rPr lang="en-US" sz="2000" dirty="0" smtClean="0">
                <a:solidFill>
                  <a:srgbClr val="00B050"/>
                </a:solidFill>
              </a:rPr>
              <a:t>   </a:t>
            </a:r>
            <a:r>
              <a:rPr lang="en-US" sz="2000" dirty="0" smtClean="0">
                <a:solidFill>
                  <a:schemeClr val="accent2"/>
                </a:solidFill>
              </a:rPr>
              <a:t>i0 + 1 &lt;= </a:t>
            </a:r>
            <a:r>
              <a:rPr lang="en-US" sz="2000" dirty="0" err="1" smtClean="0">
                <a:solidFill>
                  <a:schemeClr val="accent2"/>
                </a:solidFill>
              </a:rPr>
              <a:t>max_int</a:t>
            </a:r>
            <a:endParaRPr lang="en-US" sz="2000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Increment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;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1				</a:t>
            </a:r>
            <a:r>
              <a:rPr lang="en-US" sz="2000" dirty="0" smtClean="0">
                <a:solidFill>
                  <a:srgbClr val="00B050"/>
                </a:solidFill>
              </a:rPr>
              <a:t>i1 </a:t>
            </a:r>
            <a:r>
              <a:rPr lang="en-US" sz="2000" dirty="0">
                <a:solidFill>
                  <a:srgbClr val="00B050"/>
                </a:solidFill>
              </a:rPr>
              <a:t>= </a:t>
            </a:r>
            <a:r>
              <a:rPr lang="en-US" sz="2000" dirty="0" smtClean="0">
                <a:solidFill>
                  <a:srgbClr val="00B050"/>
                </a:solidFill>
              </a:rPr>
              <a:t>i0 </a:t>
            </a:r>
            <a:r>
              <a:rPr lang="en-US" sz="2000" dirty="0">
                <a:solidFill>
                  <a:srgbClr val="00B050"/>
                </a:solidFill>
              </a:rPr>
              <a:t>+ 1	      </a:t>
            </a:r>
            <a:r>
              <a:rPr lang="en-US" sz="2000" dirty="0" smtClean="0">
                <a:solidFill>
                  <a:srgbClr val="00B050"/>
                </a:solidFill>
              </a:rPr>
              <a:t>    </a:t>
            </a:r>
            <a:r>
              <a:rPr lang="en-US" sz="2000" dirty="0" err="1" smtClean="0">
                <a:solidFill>
                  <a:schemeClr val="accent2"/>
                </a:solidFill>
              </a:rPr>
              <a:t>min_int</a:t>
            </a:r>
            <a:r>
              <a:rPr lang="en-US" sz="2000" dirty="0" smtClean="0">
                <a:solidFill>
                  <a:schemeClr val="accent2"/>
                </a:solidFill>
              </a:rPr>
              <a:t> &lt;= i1 - 1</a:t>
            </a:r>
            <a:endParaRPr lang="en-US" sz="2000" dirty="0">
              <a:solidFill>
                <a:srgbClr val="00B050"/>
              </a:solidFill>
            </a:endParaRP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Decrement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2				</a:t>
            </a:r>
            <a:r>
              <a:rPr lang="en-US" sz="2000" dirty="0" smtClean="0">
                <a:solidFill>
                  <a:srgbClr val="00B050"/>
                </a:solidFill>
              </a:rPr>
              <a:t>i2 </a:t>
            </a:r>
            <a:r>
              <a:rPr lang="en-US" sz="2000" dirty="0">
                <a:solidFill>
                  <a:srgbClr val="00B050"/>
                </a:solidFill>
              </a:rPr>
              <a:t>= </a:t>
            </a:r>
            <a:r>
              <a:rPr lang="en-US" sz="2000" dirty="0" smtClean="0">
                <a:solidFill>
                  <a:srgbClr val="00B050"/>
                </a:solidFill>
              </a:rPr>
              <a:t>i1 </a:t>
            </a:r>
            <a:r>
              <a:rPr lang="en-US" sz="2000" dirty="0">
                <a:solidFill>
                  <a:srgbClr val="00B050"/>
                </a:solidFill>
              </a:rPr>
              <a:t>- 1</a:t>
            </a:r>
            <a:r>
              <a:rPr lang="en-US" sz="2000" dirty="0"/>
              <a:t>		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/>
                </a:solidFill>
              </a:rPr>
              <a:t>i2 </a:t>
            </a:r>
            <a:r>
              <a:rPr lang="en-US" sz="2000" dirty="0">
                <a:solidFill>
                  <a:schemeClr val="accent2"/>
                </a:solidFill>
              </a:rPr>
              <a:t>= </a:t>
            </a:r>
            <a:r>
              <a:rPr lang="en-US" sz="2000" dirty="0" smtClean="0">
                <a:solidFill>
                  <a:schemeClr val="accent2"/>
                </a:solidFill>
              </a:rPr>
              <a:t>i0</a:t>
            </a: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21880" y="317305"/>
            <a:ext cx="8440815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200" dirty="0" smtClean="0">
                <a:solidFill>
                  <a:schemeClr val="tx2"/>
                </a:solidFill>
              </a:rPr>
              <a:t>Write Down Verification Conditions(VCs)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Verification Condition for State 0</a:t>
            </a:r>
            <a:br>
              <a:rPr lang="en-US" sz="3000" dirty="0" smtClean="0"/>
            </a:br>
            <a:endParaRPr lang="en-US" sz="3000" dirty="0"/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2800" dirty="0" smtClean="0"/>
              <a:t>(</a:t>
            </a:r>
            <a:r>
              <a:rPr lang="en-US" sz="2800" dirty="0" err="1" smtClean="0"/>
              <a:t>min_int</a:t>
            </a:r>
            <a:r>
              <a:rPr lang="en-US" sz="2800" dirty="0" smtClean="0"/>
              <a:t> &lt;= i0) ^ (i0 + 1 &lt;= </a:t>
            </a:r>
            <a:r>
              <a:rPr lang="en-US" sz="2800" dirty="0" err="1" smtClean="0"/>
              <a:t>max_int</a:t>
            </a:r>
            <a:r>
              <a:rPr lang="en-US" sz="2800" dirty="0" smtClean="0"/>
              <a:t>)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90000"/>
            </a:pPr>
            <a:r>
              <a:rPr lang="en-US" sz="2800" dirty="0" smtClean="0">
                <a:latin typeface="Wingdings"/>
                <a:ea typeface="Wingdings"/>
                <a:cs typeface="Wingdings"/>
                <a:sym typeface="Wingdings"/>
              </a:rPr>
              <a:t>	</a:t>
            </a:r>
            <a:r>
              <a:rPr lang="en-US" sz="2800" dirty="0" smtClean="0"/>
              <a:t> i0 + </a:t>
            </a:r>
            <a:r>
              <a:rPr lang="en-US" sz="2800" smtClean="0"/>
              <a:t>1 </a:t>
            </a:r>
            <a:r>
              <a:rPr lang="en-US" sz="2800" smtClean="0"/>
              <a:t>&lt;= </a:t>
            </a:r>
            <a:r>
              <a:rPr lang="en-US" sz="2800" dirty="0" err="1" smtClean="0"/>
              <a:t>max_int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21880" y="317305"/>
            <a:ext cx="8440815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200" dirty="0" smtClean="0">
                <a:solidFill>
                  <a:schemeClr val="tx2"/>
                </a:solidFill>
              </a:rPr>
              <a:t>Write Down Verification Conditions(VCs)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VC for State 1</a:t>
            </a:r>
            <a:endParaRPr lang="en-US" sz="3000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P1: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i0 </a:t>
            </a:r>
            <a:r>
              <a:rPr lang="en-US" sz="1200" dirty="0" smtClean="0"/>
              <a:t>(</a:t>
            </a:r>
            <a:r>
              <a:rPr lang="en-US" sz="1200" i="1" dirty="0" smtClean="0"/>
              <a:t>from State 0</a:t>
            </a:r>
            <a:r>
              <a:rPr lang="en-US" sz="1200" dirty="0" smtClean="0"/>
              <a:t>)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P2: i0 + 1 &lt;= </a:t>
            </a:r>
            <a:r>
              <a:rPr lang="en-US" sz="2400" dirty="0" err="1" smtClean="0"/>
              <a:t>max_int</a:t>
            </a:r>
            <a:r>
              <a:rPr lang="en-US" sz="2400" dirty="0" smtClean="0"/>
              <a:t> </a:t>
            </a:r>
            <a:r>
              <a:rPr lang="en-US" sz="1200" dirty="0" smtClean="0"/>
              <a:t>(</a:t>
            </a:r>
            <a:r>
              <a:rPr lang="en-US" sz="1200" i="1" dirty="0" smtClean="0"/>
              <a:t>from State 0</a:t>
            </a:r>
            <a:r>
              <a:rPr lang="en-US" sz="1200" dirty="0" smtClean="0"/>
              <a:t>)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P3: i1 = i0 + 1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VC: P1 ^ P2 ^ P3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dirty="0" smtClean="0"/>
              <a:t>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i1 - 1</a:t>
            </a:r>
            <a:br>
              <a:rPr lang="en-US" sz="2400" dirty="0" smtClean="0"/>
            </a:br>
            <a:endParaRPr lang="en-US" sz="24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VC for State 2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P4: i2 = i1 - 1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VC: P1 ^ P2 ^ P3 ^ P4 </a:t>
            </a:r>
            <a:r>
              <a:rPr lang="en-US" sz="24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400" dirty="0" smtClean="0"/>
              <a:t> i2 = i0</a:t>
            </a:r>
          </a:p>
        </p:txBody>
      </p:sp>
    </p:spTree>
    <p:extLst>
      <p:ext uri="{BB962C8B-B14F-4D97-AF65-F5344CB8AC3E}">
        <p14:creationId xmlns:p14="http://schemas.microsoft.com/office/powerpoint/2010/main" val="4241257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Use Direct Proof Method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For p </a:t>
            </a:r>
            <a:r>
              <a:rPr lang="en-US" sz="3000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3000" dirty="0" smtClean="0"/>
              <a:t> q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Assume premise ‘p’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Show conclusion ‘q’ is true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endParaRPr lang="en-US" sz="3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Prove VC for State 0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P1: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i0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P2: i0 + 1 &lt;= </a:t>
            </a:r>
            <a:r>
              <a:rPr lang="en-US" sz="2400" dirty="0" err="1" smtClean="0"/>
              <a:t>max_int</a:t>
            </a:r>
            <a:endParaRPr lang="en-US" sz="2400" dirty="0" smtClean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Show: i0 + 1 &lt;= </a:t>
            </a:r>
            <a:r>
              <a:rPr lang="en-US" sz="2400" dirty="0" err="1" smtClean="0"/>
              <a:t>max_int</a:t>
            </a:r>
            <a:endParaRPr lang="en-US" sz="2400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526957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Prove VCs for State 1 &amp; State 2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Prove VC for State 1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P1: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i0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P2: i0 + 1 &lt;= </a:t>
            </a:r>
            <a:r>
              <a:rPr lang="en-US" sz="2400" dirty="0" err="1" smtClean="0"/>
              <a:t>max_int</a:t>
            </a:r>
            <a:endParaRPr lang="en-US" sz="2400" dirty="0" smtClean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P3: i1 = i0 + 1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Show: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i1 - 1</a:t>
            </a:r>
            <a:br>
              <a:rPr lang="en-US" sz="2400" dirty="0" smtClean="0"/>
            </a:br>
            <a:endParaRPr lang="en-US" sz="2400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Prove VC for State 2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P1 ^ P2 ^ P3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Assume P4: i2 = i1 – 1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400" dirty="0" smtClean="0"/>
              <a:t>Show: i2 = i0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79057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473670" y="317305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>
                <a:solidFill>
                  <a:schemeClr val="tx2"/>
                </a:solidFill>
              </a:rPr>
              <a:t>Example: Prove </a:t>
            </a:r>
            <a:r>
              <a:rPr lang="en-US" sz="3400" dirty="0" smtClean="0">
                <a:solidFill>
                  <a:schemeClr val="tx2"/>
                </a:solidFill>
              </a:rPr>
              <a:t>Correctness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701675" y="1379538"/>
            <a:ext cx="8442325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/>
              <a:t>Spec: </a:t>
            </a:r>
          </a:p>
          <a:p>
            <a:pPr marL="239713" indent="-239713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  <a:tabLst>
                <a:tab pos="566738" algn="l"/>
              </a:tabLst>
            </a:pPr>
            <a:r>
              <a:rPr lang="en-US" sz="2400" dirty="0"/>
              <a:t>	</a:t>
            </a:r>
            <a:r>
              <a:rPr lang="en-US" sz="2400" b="1" dirty="0"/>
              <a:t>Operation</a:t>
            </a:r>
            <a:r>
              <a:rPr lang="en-US" sz="2400" dirty="0"/>
              <a:t> </a:t>
            </a:r>
            <a:r>
              <a:rPr lang="en-US" sz="2400" dirty="0" err="1"/>
              <a:t>Do_Nothing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: </a:t>
            </a:r>
            <a:r>
              <a:rPr lang="en-US" sz="2400" dirty="0"/>
              <a:t>Integer);	</a:t>
            </a:r>
          </a:p>
          <a:p>
            <a:pPr marL="239713" indent="-239713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  <a:tabLst>
                <a:tab pos="566738" algn="l"/>
              </a:tabLst>
            </a:pPr>
            <a:r>
              <a:rPr lang="en-US" sz="2400" dirty="0"/>
              <a:t>		</a:t>
            </a:r>
            <a:r>
              <a:rPr lang="en-US" sz="2400" b="1" dirty="0"/>
              <a:t>requires</a:t>
            </a:r>
            <a:r>
              <a:rPr lang="en-US" sz="2400" dirty="0"/>
              <a:t> </a:t>
            </a:r>
            <a:r>
              <a:rPr lang="en-US" sz="2400" dirty="0" err="1" smtClean="0"/>
              <a:t>min_int</a:t>
            </a:r>
            <a:r>
              <a:rPr lang="en-US" sz="2400" dirty="0" smtClean="0"/>
              <a:t> &lt;= </a:t>
            </a:r>
            <a:r>
              <a:rPr lang="en-US" sz="2400" dirty="0" err="1" smtClean="0"/>
              <a:t>i</a:t>
            </a:r>
            <a:r>
              <a:rPr lang="en-US" sz="2400" dirty="0" smtClean="0"/>
              <a:t>  and  </a:t>
            </a:r>
            <a:r>
              <a:rPr lang="en-US" sz="2400" dirty="0" err="1" smtClean="0"/>
              <a:t>i</a:t>
            </a:r>
            <a:r>
              <a:rPr lang="en-US" sz="2400" dirty="0" smtClean="0"/>
              <a:t> + 1 &lt;= </a:t>
            </a:r>
            <a:r>
              <a:rPr lang="en-US" sz="2400" dirty="0" err="1"/>
              <a:t>max_int</a:t>
            </a:r>
            <a:r>
              <a:rPr lang="en-US" sz="2400" dirty="0"/>
              <a:t>;</a:t>
            </a:r>
          </a:p>
          <a:p>
            <a:pPr marL="239713" indent="-239713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  <a:tabLst>
                <a:tab pos="566738" algn="l"/>
              </a:tabLst>
            </a:pPr>
            <a:r>
              <a:rPr lang="en-US" sz="2400" dirty="0"/>
              <a:t>		</a:t>
            </a:r>
            <a:r>
              <a:rPr lang="en-US" sz="2400" b="1" dirty="0"/>
              <a:t>ensures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smtClean="0"/>
              <a:t>#</a:t>
            </a:r>
            <a:r>
              <a:rPr lang="en-US" sz="2400" dirty="0" err="1" smtClean="0"/>
              <a:t>i</a:t>
            </a:r>
            <a:r>
              <a:rPr lang="en-US" sz="2400" dirty="0" smtClean="0"/>
              <a:t>;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None/>
            </a:pPr>
            <a:endParaRPr lang="en-US" sz="2600" dirty="0" smtClean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 smtClean="0"/>
              <a:t>Code</a:t>
            </a:r>
            <a:r>
              <a:rPr lang="en-US" sz="3000" dirty="0"/>
              <a:t>: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None/>
            </a:pPr>
            <a:r>
              <a:rPr lang="en-US" sz="2600" dirty="0"/>
              <a:t>	Increment</a:t>
            </a:r>
            <a:r>
              <a:rPr lang="en-US" sz="2600" dirty="0" smtClean="0"/>
              <a:t>(</a:t>
            </a:r>
            <a:r>
              <a:rPr lang="en-US" sz="2600" dirty="0" err="1" smtClean="0"/>
              <a:t>i</a:t>
            </a:r>
            <a:r>
              <a:rPr lang="en-US" sz="2600" dirty="0" smtClean="0"/>
              <a:t>)</a:t>
            </a:r>
            <a:r>
              <a:rPr lang="en-US" sz="2600" dirty="0"/>
              <a:t>;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None/>
            </a:pPr>
            <a:r>
              <a:rPr lang="en-US" sz="2600" dirty="0"/>
              <a:t>	Decrement</a:t>
            </a:r>
            <a:r>
              <a:rPr lang="en-US" sz="2600" dirty="0" smtClean="0"/>
              <a:t>(</a:t>
            </a:r>
            <a:r>
              <a:rPr lang="en-US" sz="2600" dirty="0" err="1" smtClean="0"/>
              <a:t>i</a:t>
            </a:r>
            <a:r>
              <a:rPr lang="en-US" sz="2600" dirty="0" smtClean="0"/>
              <a:t>)</a:t>
            </a:r>
            <a:r>
              <a:rPr lang="en-US" sz="2600" dirty="0"/>
              <a:t>;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None/>
            </a:pPr>
            <a:r>
              <a:rPr lang="en-US" sz="2600" dirty="0"/>
              <a:t>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73670" y="317305"/>
            <a:ext cx="8229600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defRPr/>
            </a:pPr>
            <a:r>
              <a:rPr lang="en-US" sz="3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Design by Contract</a:t>
            </a:r>
            <a:endParaRPr lang="en-US" sz="3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73670" y="16002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/>
              <a:t>Requirements and guarantees</a:t>
            </a:r>
          </a:p>
          <a:p>
            <a:pPr marL="908050" lvl="1" indent="-436563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/>
              <a:t>Requires clauses are preconditions</a:t>
            </a:r>
          </a:p>
          <a:p>
            <a:pPr marL="908050" lvl="1" indent="-436563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/>
              <a:t>Ensures clauses are </a:t>
            </a:r>
            <a:r>
              <a:rPr lang="en-US" sz="2600" dirty="0" err="1" smtClean="0"/>
              <a:t>postconditions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sz="2600" dirty="0"/>
          </a:p>
          <a:p>
            <a:pPr marL="469900" indent="-4699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Caller is responsible for requirements</a:t>
            </a:r>
            <a:br>
              <a:rPr lang="en-US" sz="3000" dirty="0" smtClean="0"/>
            </a:br>
            <a:endParaRPr lang="en-US" sz="3000" dirty="0" smtClean="0"/>
          </a:p>
          <a:p>
            <a:pPr marL="469900" indent="-469900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err="1" smtClean="0"/>
              <a:t>Postcondition</a:t>
            </a:r>
            <a:r>
              <a:rPr lang="en-US" sz="3000" dirty="0" smtClean="0"/>
              <a:t> holds only if caller meets operation’s requirements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>
                <a:solidFill>
                  <a:schemeClr val="tx2"/>
                </a:solidFill>
              </a:rPr>
              <a:t>Basics of Mathematical Reasoning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/>
              <a:t>Suppose you are </a:t>
            </a:r>
            <a:r>
              <a:rPr lang="en-US" sz="3000" dirty="0" smtClean="0"/>
              <a:t>proving the correctness for </a:t>
            </a:r>
            <a:r>
              <a:rPr lang="en-US" sz="3000" dirty="0"/>
              <a:t>some operation P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 smtClean="0"/>
              <a:t>Confirm P’s ensures clause at the last state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 smtClean="0"/>
              <a:t>Assume P’s requires </a:t>
            </a:r>
            <a:r>
              <a:rPr lang="en-US" sz="2600" dirty="0"/>
              <a:t>clause in state </a:t>
            </a:r>
            <a:r>
              <a:rPr lang="en-US" sz="2600" dirty="0" smtClean="0"/>
              <a:t>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97775" y="3932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In State 2 – Establish Goal of</a:t>
            </a:r>
          </a:p>
          <a:p>
            <a:pPr eaLnBrk="1" hangingPunct="1"/>
            <a:r>
              <a:rPr lang="en-US" sz="3400" dirty="0" err="1" smtClean="0">
                <a:solidFill>
                  <a:schemeClr val="tx2"/>
                </a:solidFill>
              </a:rPr>
              <a:t>Do_Nothing’s</a:t>
            </a:r>
            <a:r>
              <a:rPr lang="en-US" sz="3400" dirty="0" smtClean="0">
                <a:solidFill>
                  <a:schemeClr val="tx2"/>
                </a:solidFill>
              </a:rPr>
              <a:t> Ensures Clause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01675" y="1379538"/>
            <a:ext cx="822960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/>
              <a:t>					</a:t>
            </a:r>
            <a:r>
              <a:rPr lang="en-US" sz="2000" b="1" dirty="0"/>
              <a:t>Assume		Confirm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0					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	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Increment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;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1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Decrement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2								</a:t>
            </a:r>
            <a:r>
              <a:rPr lang="en-US" sz="2000" dirty="0" smtClean="0">
                <a:solidFill>
                  <a:schemeClr val="accent2"/>
                </a:solidFill>
              </a:rPr>
              <a:t>i2 = i0</a:t>
            </a: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200" dirty="0" smtClean="0">
                <a:solidFill>
                  <a:schemeClr val="tx2"/>
                </a:solidFill>
              </a:rPr>
              <a:t>In State 0</a:t>
            </a:r>
          </a:p>
          <a:p>
            <a:pPr eaLnBrk="1" hangingPunct="1"/>
            <a:r>
              <a:rPr lang="en-US" sz="3200" dirty="0" smtClean="0">
                <a:solidFill>
                  <a:schemeClr val="tx2"/>
                </a:solidFill>
              </a:rPr>
              <a:t>Assume </a:t>
            </a:r>
            <a:r>
              <a:rPr lang="en-US" sz="3200" dirty="0" err="1" smtClean="0">
                <a:solidFill>
                  <a:schemeClr val="tx2"/>
                </a:solidFill>
              </a:rPr>
              <a:t>Do_Nothing’s</a:t>
            </a:r>
            <a:r>
              <a:rPr lang="en-US" sz="3200" dirty="0" smtClean="0">
                <a:solidFill>
                  <a:schemeClr val="tx2"/>
                </a:solidFill>
              </a:rPr>
              <a:t> Requires </a:t>
            </a:r>
            <a:r>
              <a:rPr lang="en-US" sz="3200" dirty="0">
                <a:solidFill>
                  <a:schemeClr val="tx2"/>
                </a:solidFill>
              </a:rPr>
              <a:t>C</a:t>
            </a:r>
            <a:r>
              <a:rPr lang="en-US" sz="3200" dirty="0" smtClean="0">
                <a:solidFill>
                  <a:schemeClr val="tx2"/>
                </a:solidFill>
              </a:rPr>
              <a:t>lause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701675" y="1455730"/>
            <a:ext cx="8229600" cy="4402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/>
              <a:t>					</a:t>
            </a:r>
            <a:r>
              <a:rPr lang="en-US" sz="2000" b="1" dirty="0"/>
              <a:t>Assume		Confirm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0					</a:t>
            </a:r>
            <a:r>
              <a:rPr lang="en-US" sz="2000" dirty="0" err="1" smtClean="0">
                <a:solidFill>
                  <a:srgbClr val="00B050"/>
                </a:solidFill>
              </a:rPr>
              <a:t>min_int</a:t>
            </a:r>
            <a:r>
              <a:rPr lang="en-US" sz="2000" dirty="0" smtClean="0">
                <a:solidFill>
                  <a:srgbClr val="00B050"/>
                </a:solidFill>
              </a:rPr>
              <a:t> &lt;= i0 and </a:t>
            </a:r>
            <a:endParaRPr lang="en-US" sz="2000" dirty="0">
              <a:solidFill>
                <a:srgbClr val="00B050"/>
              </a:solidFill>
            </a:endParaRP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>
                <a:solidFill>
                  <a:srgbClr val="00B050"/>
                </a:solidFill>
              </a:rPr>
              <a:t>					</a:t>
            </a:r>
            <a:r>
              <a:rPr lang="en-US" sz="2000" dirty="0" smtClean="0">
                <a:solidFill>
                  <a:srgbClr val="00B050"/>
                </a:solidFill>
              </a:rPr>
              <a:t>i0 + 1 &lt;= </a:t>
            </a:r>
            <a:r>
              <a:rPr lang="en-US" sz="2000" dirty="0" err="1" smtClean="0">
                <a:solidFill>
                  <a:srgbClr val="00B050"/>
                </a:solidFill>
              </a:rPr>
              <a:t>max_int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Increment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;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1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Decrement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2								</a:t>
            </a:r>
            <a:r>
              <a:rPr lang="en-US" sz="2000" dirty="0" smtClean="0">
                <a:solidFill>
                  <a:schemeClr val="accent2"/>
                </a:solidFill>
              </a:rPr>
              <a:t>i2 </a:t>
            </a:r>
            <a:r>
              <a:rPr lang="en-US" sz="2000" dirty="0">
                <a:solidFill>
                  <a:schemeClr val="accent2"/>
                </a:solidFill>
              </a:rPr>
              <a:t>= </a:t>
            </a:r>
            <a:r>
              <a:rPr lang="en-US" sz="2000" dirty="0" smtClean="0">
                <a:solidFill>
                  <a:schemeClr val="accent2"/>
                </a:solidFill>
              </a:rPr>
              <a:t>i0</a:t>
            </a: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457200" y="2286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 smtClean="0">
                <a:solidFill>
                  <a:schemeClr val="tx2"/>
                </a:solidFill>
              </a:rPr>
              <a:t>More Basics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57200" y="1371600"/>
            <a:ext cx="8516938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Char char="o"/>
            </a:pPr>
            <a:r>
              <a:rPr lang="en-US" sz="3000" dirty="0" smtClean="0"/>
              <a:t>Now, suppose that P calls Q 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 smtClean="0"/>
              <a:t>Confirm Q’s requires </a:t>
            </a:r>
            <a:r>
              <a:rPr lang="en-US" sz="2600" dirty="0"/>
              <a:t>clause </a:t>
            </a:r>
            <a:r>
              <a:rPr lang="en-US" sz="2600" dirty="0" smtClean="0"/>
              <a:t>in </a:t>
            </a:r>
            <a:r>
              <a:rPr lang="en-US" sz="2600" dirty="0"/>
              <a:t>the state before Q is </a:t>
            </a:r>
            <a:r>
              <a:rPr lang="en-US" sz="2600" dirty="0" smtClean="0"/>
              <a:t>called</a:t>
            </a:r>
            <a:br>
              <a:rPr lang="en-US" sz="2600" dirty="0" smtClean="0"/>
            </a:br>
            <a:endParaRPr lang="en-US" sz="2600" dirty="0" smtClean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charset="0"/>
              <a:buChar char="n"/>
            </a:pPr>
            <a:r>
              <a:rPr lang="en-US" sz="2600" dirty="0" smtClean="0"/>
              <a:t>Assume Q’s ensures </a:t>
            </a:r>
            <a:r>
              <a:rPr lang="en-US" sz="2600" dirty="0"/>
              <a:t>clause </a:t>
            </a:r>
            <a:r>
              <a:rPr lang="en-US" sz="2600" dirty="0" smtClean="0"/>
              <a:t>in </a:t>
            </a:r>
            <a:r>
              <a:rPr lang="en-US" sz="2600" dirty="0"/>
              <a:t>the state after Q </a:t>
            </a:r>
            <a:r>
              <a:rPr lang="en-US" sz="2600" dirty="0" smtClean="0"/>
              <a:t>is called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799024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400" dirty="0">
                <a:latin typeface="Verdana" charset="0"/>
              </a:rPr>
              <a:t>Specification of Integer Operations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73670" y="1594527"/>
            <a:ext cx="8229600" cy="5257800"/>
          </a:xfrm>
        </p:spPr>
        <p:txBody>
          <a:bodyPr/>
          <a:lstStyle/>
          <a:p>
            <a:pPr eaLnBrk="1" hangingPunct="1"/>
            <a:r>
              <a:rPr lang="en-US" sz="2600" b="1" dirty="0" smtClean="0">
                <a:latin typeface="Verdana" charset="0"/>
              </a:rPr>
              <a:t>Operation</a:t>
            </a:r>
            <a:r>
              <a:rPr lang="en-US" sz="2600" dirty="0" smtClean="0">
                <a:latin typeface="Verdana" charset="0"/>
              </a:rPr>
              <a:t> </a:t>
            </a:r>
            <a:r>
              <a:rPr lang="en-US" sz="2600" dirty="0">
                <a:latin typeface="Verdana" charset="0"/>
              </a:rPr>
              <a:t>Increment </a:t>
            </a:r>
            <a:r>
              <a:rPr lang="en-US" sz="2600" dirty="0" smtClean="0">
                <a:latin typeface="Verdana" charset="0"/>
              </a:rPr>
              <a:t>(</a:t>
            </a:r>
            <a:r>
              <a:rPr lang="en-US" sz="2600" dirty="0" err="1" smtClean="0">
                <a:latin typeface="Verdana" charset="0"/>
              </a:rPr>
              <a:t>i</a:t>
            </a:r>
            <a:r>
              <a:rPr lang="en-US" sz="2600" dirty="0" smtClean="0">
                <a:latin typeface="Verdana" charset="0"/>
              </a:rPr>
              <a:t>: </a:t>
            </a:r>
            <a:r>
              <a:rPr lang="en-US" sz="2600" dirty="0">
                <a:latin typeface="Verdana" charset="0"/>
              </a:rPr>
              <a:t>Integer);</a:t>
            </a:r>
          </a:p>
          <a:p>
            <a:pPr lvl="1" eaLnBrk="1" hangingPunct="1"/>
            <a:r>
              <a:rPr lang="en-US" b="1" dirty="0" smtClean="0">
                <a:latin typeface="Verdana" charset="0"/>
              </a:rPr>
              <a:t>requires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+ 1 &lt;= </a:t>
            </a:r>
            <a:r>
              <a:rPr lang="en-US" dirty="0" err="1">
                <a:latin typeface="Verdana" charset="0"/>
              </a:rPr>
              <a:t>max_int</a:t>
            </a:r>
            <a:r>
              <a:rPr lang="en-US" dirty="0">
                <a:latin typeface="Verdana" charset="0"/>
              </a:rPr>
              <a:t>;</a:t>
            </a:r>
          </a:p>
          <a:p>
            <a:pPr lvl="1" eaLnBrk="1" hangingPunct="1"/>
            <a:r>
              <a:rPr lang="en-US" b="1" dirty="0" smtClean="0">
                <a:latin typeface="Verdana" charset="0"/>
              </a:rPr>
              <a:t>ensures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>
                <a:latin typeface="Verdana" charset="0"/>
              </a:rPr>
              <a:t>= </a:t>
            </a:r>
            <a:r>
              <a:rPr lang="en-US" dirty="0" smtClean="0">
                <a:latin typeface="Verdana" charset="0"/>
              </a:rPr>
              <a:t>#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>
                <a:latin typeface="Verdana" charset="0"/>
              </a:rPr>
              <a:t>+ 1</a:t>
            </a:r>
            <a:r>
              <a:rPr lang="en-US" dirty="0" smtClean="0">
                <a:latin typeface="Verdana" charset="0"/>
              </a:rPr>
              <a:t>;</a:t>
            </a:r>
            <a:br>
              <a:rPr lang="en-US" dirty="0" smtClean="0">
                <a:latin typeface="Verdana" charset="0"/>
              </a:rPr>
            </a:br>
            <a:endParaRPr lang="en-US" dirty="0">
              <a:latin typeface="Verdana" charset="0"/>
            </a:endParaRPr>
          </a:p>
          <a:p>
            <a:pPr eaLnBrk="1" hangingPunct="1"/>
            <a:r>
              <a:rPr lang="en-US" sz="2600" b="1" dirty="0" smtClean="0">
                <a:latin typeface="Verdana" charset="0"/>
              </a:rPr>
              <a:t>Operation</a:t>
            </a:r>
            <a:r>
              <a:rPr lang="en-US" sz="2600" dirty="0" smtClean="0">
                <a:latin typeface="Verdana" charset="0"/>
              </a:rPr>
              <a:t> Decrement (</a:t>
            </a:r>
            <a:r>
              <a:rPr lang="en-US" sz="2600" dirty="0" err="1" smtClean="0">
                <a:latin typeface="Verdana" charset="0"/>
              </a:rPr>
              <a:t>i</a:t>
            </a:r>
            <a:r>
              <a:rPr lang="en-US" sz="2600" dirty="0" smtClean="0">
                <a:latin typeface="Verdana" charset="0"/>
              </a:rPr>
              <a:t>: Integer);</a:t>
            </a:r>
          </a:p>
          <a:p>
            <a:pPr lvl="1" eaLnBrk="1" hangingPunct="1"/>
            <a:r>
              <a:rPr lang="en-US" b="1" dirty="0">
                <a:latin typeface="Verdana" charset="0"/>
              </a:rPr>
              <a:t>r</a:t>
            </a:r>
            <a:r>
              <a:rPr lang="en-US" b="1" dirty="0" smtClean="0">
                <a:latin typeface="Verdana" charset="0"/>
              </a:rPr>
              <a:t>equires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 err="1" smtClean="0">
                <a:latin typeface="Verdana" charset="0"/>
              </a:rPr>
              <a:t>min_int</a:t>
            </a:r>
            <a:r>
              <a:rPr lang="en-US" dirty="0" smtClean="0">
                <a:latin typeface="Verdana" charset="0"/>
              </a:rPr>
              <a:t> &lt;= 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- 1;</a:t>
            </a:r>
          </a:p>
          <a:p>
            <a:pPr lvl="1" eaLnBrk="1" hangingPunct="1"/>
            <a:r>
              <a:rPr lang="en-US" b="1" dirty="0">
                <a:latin typeface="Verdana" charset="0"/>
              </a:rPr>
              <a:t>e</a:t>
            </a:r>
            <a:r>
              <a:rPr lang="en-US" b="1" dirty="0" smtClean="0">
                <a:latin typeface="Verdana" charset="0"/>
              </a:rPr>
              <a:t>nsures</a:t>
            </a:r>
            <a:r>
              <a:rPr lang="en-US" dirty="0" smtClean="0">
                <a:latin typeface="Verdana" charset="0"/>
              </a:rPr>
              <a:t> 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= #</a:t>
            </a:r>
            <a:r>
              <a:rPr lang="en-US" dirty="0" err="1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 – 1;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473670" y="393200"/>
            <a:ext cx="8229600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sz="3400" dirty="0">
                <a:solidFill>
                  <a:schemeClr val="tx2"/>
                </a:solidFill>
              </a:rPr>
              <a:t>Assume </a:t>
            </a:r>
            <a:r>
              <a:rPr lang="en-US" sz="3400" dirty="0" smtClean="0">
                <a:solidFill>
                  <a:schemeClr val="tx2"/>
                </a:solidFill>
              </a:rPr>
              <a:t>Calls Work </a:t>
            </a:r>
            <a:r>
              <a:rPr lang="en-US" sz="3400" dirty="0">
                <a:solidFill>
                  <a:schemeClr val="tx2"/>
                </a:solidFill>
              </a:rPr>
              <a:t>as </a:t>
            </a:r>
            <a:r>
              <a:rPr lang="en-US" sz="3400" dirty="0" smtClean="0">
                <a:solidFill>
                  <a:schemeClr val="tx2"/>
                </a:solidFill>
              </a:rPr>
              <a:t>Advertised</a:t>
            </a:r>
            <a:endParaRPr lang="en-US" sz="3400" dirty="0">
              <a:solidFill>
                <a:schemeClr val="tx2"/>
              </a:solidFill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01675" y="1379538"/>
            <a:ext cx="8229600" cy="447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3000" dirty="0"/>
              <a:t>				</a:t>
            </a:r>
            <a:r>
              <a:rPr lang="en-US" sz="2000" b="1" dirty="0" smtClean="0"/>
              <a:t>Assume</a:t>
            </a:r>
            <a:r>
              <a:rPr lang="en-US" sz="2000" b="1" dirty="0"/>
              <a:t>		Confirm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0				</a:t>
            </a:r>
            <a:r>
              <a:rPr lang="en-US" sz="2000" dirty="0" err="1" smtClean="0">
                <a:solidFill>
                  <a:srgbClr val="00B050"/>
                </a:solidFill>
              </a:rPr>
              <a:t>min_int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>
                <a:solidFill>
                  <a:srgbClr val="00B050"/>
                </a:solidFill>
              </a:rPr>
              <a:t>&lt;= i0 and 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>
                <a:solidFill>
                  <a:srgbClr val="00B050"/>
                </a:solidFill>
              </a:rPr>
              <a:t>				</a:t>
            </a:r>
            <a:r>
              <a:rPr lang="en-US" sz="2000" dirty="0" smtClean="0">
                <a:solidFill>
                  <a:srgbClr val="00B050"/>
                </a:solidFill>
              </a:rPr>
              <a:t>i0 </a:t>
            </a:r>
            <a:r>
              <a:rPr lang="en-US" sz="2000" dirty="0">
                <a:solidFill>
                  <a:srgbClr val="00B050"/>
                </a:solidFill>
              </a:rPr>
              <a:t>+ 1 &lt;= </a:t>
            </a:r>
            <a:r>
              <a:rPr lang="en-US" sz="2000" dirty="0" err="1">
                <a:solidFill>
                  <a:srgbClr val="00B050"/>
                </a:solidFill>
              </a:rPr>
              <a:t>max_int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	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Increment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r>
              <a:rPr lang="en-US" sz="2000" dirty="0"/>
              <a:t>;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1				</a:t>
            </a:r>
            <a:r>
              <a:rPr lang="en-US" sz="2000" dirty="0" smtClean="0">
                <a:solidFill>
                  <a:srgbClr val="00B050"/>
                </a:solidFill>
              </a:rPr>
              <a:t>i1 </a:t>
            </a:r>
            <a:r>
              <a:rPr lang="en-US" sz="2000" dirty="0">
                <a:solidFill>
                  <a:srgbClr val="00B050"/>
                </a:solidFill>
              </a:rPr>
              <a:t>= </a:t>
            </a:r>
            <a:r>
              <a:rPr lang="en-US" sz="2000" dirty="0" smtClean="0">
                <a:solidFill>
                  <a:srgbClr val="00B050"/>
                </a:solidFill>
              </a:rPr>
              <a:t>i0 </a:t>
            </a:r>
            <a:r>
              <a:rPr lang="en-US" sz="2000" dirty="0">
                <a:solidFill>
                  <a:srgbClr val="00B050"/>
                </a:solidFill>
              </a:rPr>
              <a:t>+ 1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	Decrement</a:t>
            </a:r>
            <a:r>
              <a:rPr lang="en-US" sz="2000" dirty="0" smtClean="0"/>
              <a:t>(</a:t>
            </a:r>
            <a:r>
              <a:rPr lang="en-US" sz="2000" dirty="0" err="1" smtClean="0"/>
              <a:t>i</a:t>
            </a:r>
            <a:r>
              <a:rPr lang="en-US" sz="2000" dirty="0" smtClean="0"/>
              <a:t>)</a:t>
            </a: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endParaRPr lang="en-US" sz="20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 charset="0"/>
              <a:buNone/>
            </a:pPr>
            <a:r>
              <a:rPr lang="en-US" sz="2000" dirty="0"/>
              <a:t>2				</a:t>
            </a:r>
            <a:r>
              <a:rPr lang="en-US" sz="2000" dirty="0" smtClean="0">
                <a:solidFill>
                  <a:srgbClr val="00B050"/>
                </a:solidFill>
              </a:rPr>
              <a:t>i2 </a:t>
            </a:r>
            <a:r>
              <a:rPr lang="en-US" sz="2000" dirty="0">
                <a:solidFill>
                  <a:srgbClr val="00B050"/>
                </a:solidFill>
              </a:rPr>
              <a:t>= </a:t>
            </a:r>
            <a:r>
              <a:rPr lang="en-US" sz="2000" dirty="0" smtClean="0">
                <a:solidFill>
                  <a:srgbClr val="00B050"/>
                </a:solidFill>
              </a:rPr>
              <a:t>i1 </a:t>
            </a:r>
            <a:r>
              <a:rPr lang="en-US" sz="2000" dirty="0">
                <a:solidFill>
                  <a:srgbClr val="00B050"/>
                </a:solidFill>
              </a:rPr>
              <a:t>- 1</a:t>
            </a:r>
            <a:r>
              <a:rPr lang="en-US" sz="2000" dirty="0"/>
              <a:t>		</a:t>
            </a:r>
            <a:r>
              <a:rPr lang="en-US" sz="2000" dirty="0" smtClean="0">
                <a:solidFill>
                  <a:schemeClr val="accent2"/>
                </a:solidFill>
              </a:rPr>
              <a:t>i2 </a:t>
            </a:r>
            <a:r>
              <a:rPr lang="en-US" sz="2000" dirty="0">
                <a:solidFill>
                  <a:schemeClr val="accent2"/>
                </a:solidFill>
              </a:rPr>
              <a:t>= </a:t>
            </a:r>
            <a:r>
              <a:rPr lang="en-US" sz="2000" dirty="0" smtClean="0">
                <a:solidFill>
                  <a:schemeClr val="accent2"/>
                </a:solidFill>
              </a:rPr>
              <a:t>i0</a:t>
            </a:r>
            <a:r>
              <a:rPr lang="en-US" sz="2000" dirty="0"/>
              <a:t>	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11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AA1DB"/>
      </a:accent1>
      <a:accent2>
        <a:srgbClr val="FF6600"/>
      </a:accent2>
      <a:accent3>
        <a:srgbClr val="FFFFFF"/>
      </a:accent3>
      <a:accent4>
        <a:srgbClr val="000000"/>
      </a:accent4>
      <a:accent5>
        <a:srgbClr val="EACDEA"/>
      </a:accent5>
      <a:accent6>
        <a:srgbClr val="E75C00"/>
      </a:accent6>
      <a:hlink>
        <a:srgbClr val="9933FF"/>
      </a:hlink>
      <a:folHlink>
        <a:srgbClr val="6600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3_Profile">
  <a:themeElements>
    <a:clrScheme name="1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4_Profile">
  <a:themeElements>
    <a:clrScheme name="14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4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4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4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4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5_Profile">
  <a:themeElements>
    <a:clrScheme name="15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5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5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6_Profile">
  <a:themeElements>
    <a:clrScheme name="16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6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6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6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6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7_Profile">
  <a:themeElements>
    <a:clrScheme name="17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7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7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7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7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8_Profile">
  <a:themeElements>
    <a:clrScheme name="1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9_Profile">
  <a:themeElements>
    <a:clrScheme name="1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20_Profile">
  <a:themeElements>
    <a:clrScheme name="2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1_Profile">
  <a:themeElements>
    <a:clrScheme name="2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2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ofile">
  <a:themeElements>
    <a:clrScheme name="1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1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ofile">
  <a:themeElements>
    <a:clrScheme name="2_Profile 12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C08DD7"/>
      </a:accent1>
      <a:accent2>
        <a:srgbClr val="FF6600"/>
      </a:accent2>
      <a:accent3>
        <a:srgbClr val="FFFFFF"/>
      </a:accent3>
      <a:accent4>
        <a:srgbClr val="000000"/>
      </a:accent4>
      <a:accent5>
        <a:srgbClr val="DCC5E8"/>
      </a:accent5>
      <a:accent6>
        <a:srgbClr val="E75C00"/>
      </a:accent6>
      <a:hlink>
        <a:srgbClr val="9900CC"/>
      </a:hlink>
      <a:folHlink>
        <a:srgbClr val="660066"/>
      </a:folHlink>
    </a:clrScheme>
    <a:fontScheme name="2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ofile">
  <a:themeElements>
    <a:clrScheme name="3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3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宋体" pitchFamily="2" charset="-122"/>
          </a:defRPr>
        </a:defPPr>
      </a:lstStyle>
    </a:lnDef>
  </a:objectDefaults>
  <a:extraClrSchemeLst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8_Profile">
  <a:themeElements>
    <a:clrScheme name="8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8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9_Profile">
  <a:themeElements>
    <a:clrScheme name="9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9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0_Profile">
  <a:themeElements>
    <a:clrScheme name="10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0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1_Profile">
  <a:themeElements>
    <a:clrScheme name="1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2_Profile">
  <a:themeElements>
    <a:clrScheme name="12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2_Profile">
      <a:majorFont>
        <a:latin typeface="Dijkstr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2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2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B499C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6CAE2"/>
        </a:accent5>
        <a:accent6>
          <a:srgbClr val="E75C00"/>
        </a:accent6>
        <a:hlink>
          <a:srgbClr val="9933FF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1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AA1DB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EACDEA"/>
        </a:accent5>
        <a:accent6>
          <a:srgbClr val="E75C00"/>
        </a:accent6>
        <a:hlink>
          <a:srgbClr val="9933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2_Profile 12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08DD7"/>
        </a:accent1>
        <a:accent2>
          <a:srgbClr val="FF6600"/>
        </a:accent2>
        <a:accent3>
          <a:srgbClr val="FFFFFF"/>
        </a:accent3>
        <a:accent4>
          <a:srgbClr val="000000"/>
        </a:accent4>
        <a:accent5>
          <a:srgbClr val="DCC5E8"/>
        </a:accent5>
        <a:accent6>
          <a:srgbClr val="E75C00"/>
        </a:accent6>
        <a:hlink>
          <a:srgbClr val="9900CC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4_Profile 10">
    <a:dk1>
      <a:srgbClr val="000000"/>
    </a:dk1>
    <a:lt1>
      <a:srgbClr val="FFFFFF"/>
    </a:lt1>
    <a:dk2>
      <a:srgbClr val="000000"/>
    </a:dk2>
    <a:lt2>
      <a:srgbClr val="DDDDDD"/>
    </a:lt2>
    <a:accent1>
      <a:srgbClr val="B499CB"/>
    </a:accent1>
    <a:accent2>
      <a:srgbClr val="FF6600"/>
    </a:accent2>
    <a:accent3>
      <a:srgbClr val="FFFFFF"/>
    </a:accent3>
    <a:accent4>
      <a:srgbClr val="000000"/>
    </a:accent4>
    <a:accent5>
      <a:srgbClr val="D6CAE2"/>
    </a:accent5>
    <a:accent6>
      <a:srgbClr val="E75C00"/>
    </a:accent6>
    <a:hlink>
      <a:srgbClr val="9933FF"/>
    </a:hlink>
    <a:folHlink>
      <a:srgbClr val="6600CC"/>
    </a:folHlink>
  </a:clrScheme>
</a:themeOverride>
</file>

<file path=ppt/theme/themeOverride2.xml><?xml version="1.0" encoding="utf-8"?>
<a:themeOverride xmlns:a="http://schemas.openxmlformats.org/drawingml/2006/main">
  <a:clrScheme name="1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ppt/theme/themeOverride3.xml><?xml version="1.0" encoding="utf-8"?>
<a:themeOverride xmlns:a="http://schemas.openxmlformats.org/drawingml/2006/main">
  <a:clrScheme name="2_Profile 9">
    <a:dk1>
      <a:srgbClr val="000000"/>
    </a:dk1>
    <a:lt1>
      <a:srgbClr val="FFFFFF"/>
    </a:lt1>
    <a:dk2>
      <a:srgbClr val="000000"/>
    </a:dk2>
    <a:lt2>
      <a:srgbClr val="DDDDDD"/>
    </a:lt2>
    <a:accent1>
      <a:srgbClr val="A3B2C1"/>
    </a:accent1>
    <a:accent2>
      <a:srgbClr val="CC0000"/>
    </a:accent2>
    <a:accent3>
      <a:srgbClr val="FFFFFF"/>
    </a:accent3>
    <a:accent4>
      <a:srgbClr val="000000"/>
    </a:accent4>
    <a:accent5>
      <a:srgbClr val="CED5DD"/>
    </a:accent5>
    <a:accent6>
      <a:srgbClr val="B90000"/>
    </a:accent6>
    <a:hlink>
      <a:srgbClr val="336699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21970</TotalTime>
  <Words>306</Words>
  <Application>Microsoft Macintosh PowerPoint</Application>
  <PresentationFormat>On-screen Show (4:3)</PresentationFormat>
  <Paragraphs>113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18</vt:i4>
      </vt:variant>
      <vt:variant>
        <vt:lpstr>Slide Titles</vt:lpstr>
      </vt:variant>
      <vt:variant>
        <vt:i4>14</vt:i4>
      </vt:variant>
    </vt:vector>
  </HeadingPairs>
  <TitlesOfParts>
    <vt:vector size="32" baseType="lpstr">
      <vt:lpstr>Profile</vt:lpstr>
      <vt:lpstr>1_Profile</vt:lpstr>
      <vt:lpstr>2_Profile</vt:lpstr>
      <vt:lpstr>3_Profile</vt:lpstr>
      <vt:lpstr>8_Profile</vt:lpstr>
      <vt:lpstr>9_Profile</vt:lpstr>
      <vt:lpstr>10_Profile</vt:lpstr>
      <vt:lpstr>11_Profile</vt:lpstr>
      <vt:lpstr>12_Profile</vt:lpstr>
      <vt:lpstr>13_Profile</vt:lpstr>
      <vt:lpstr>14_Profile</vt:lpstr>
      <vt:lpstr>15_Profile</vt:lpstr>
      <vt:lpstr>16_Profile</vt:lpstr>
      <vt:lpstr>17_Profile</vt:lpstr>
      <vt:lpstr>18_Profile</vt:lpstr>
      <vt:lpstr>19_Profile</vt:lpstr>
      <vt:lpstr>20_Profile</vt:lpstr>
      <vt:lpstr>21_Profile</vt:lpstr>
      <vt:lpstr>Mathematical Reasoning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Specification of Integer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Interfaces</dc:title>
  <dc:creator>Paul Sivilotti</dc:creator>
  <cp:lastModifiedBy>Dr. Holly</cp:lastModifiedBy>
  <cp:revision>478</cp:revision>
  <dcterms:created xsi:type="dcterms:W3CDTF">2005-03-22T22:30:11Z</dcterms:created>
  <dcterms:modified xsi:type="dcterms:W3CDTF">2012-03-05T04:42:46Z</dcterms:modified>
</cp:coreProperties>
</file>